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48" r:id="rId1"/>
  </p:sldMasterIdLst>
  <p:notesMasterIdLst>
    <p:notesMasterId r:id="rId78"/>
  </p:notesMasterIdLst>
  <p:sldIdLst>
    <p:sldId id="256" r:id="rId2"/>
    <p:sldId id="258" r:id="rId3"/>
    <p:sldId id="261" r:id="rId4"/>
    <p:sldId id="385" r:id="rId5"/>
    <p:sldId id="388" r:id="rId6"/>
    <p:sldId id="389" r:id="rId7"/>
    <p:sldId id="390" r:id="rId8"/>
    <p:sldId id="422" r:id="rId9"/>
    <p:sldId id="367" r:id="rId10"/>
    <p:sldId id="423" r:id="rId11"/>
    <p:sldId id="383" r:id="rId12"/>
    <p:sldId id="354" r:id="rId13"/>
    <p:sldId id="368" r:id="rId14"/>
    <p:sldId id="392" r:id="rId15"/>
    <p:sldId id="393" r:id="rId16"/>
    <p:sldId id="409" r:id="rId17"/>
    <p:sldId id="379" r:id="rId18"/>
    <p:sldId id="416" r:id="rId19"/>
    <p:sldId id="414" r:id="rId20"/>
    <p:sldId id="408" r:id="rId21"/>
    <p:sldId id="398" r:id="rId22"/>
    <p:sldId id="427" r:id="rId23"/>
    <p:sldId id="428" r:id="rId24"/>
    <p:sldId id="429" r:id="rId25"/>
    <p:sldId id="391" r:id="rId26"/>
    <p:sldId id="394" r:id="rId27"/>
    <p:sldId id="395" r:id="rId28"/>
    <p:sldId id="396" r:id="rId29"/>
    <p:sldId id="397" r:id="rId30"/>
    <p:sldId id="378" r:id="rId31"/>
    <p:sldId id="430" r:id="rId32"/>
    <p:sldId id="431" r:id="rId33"/>
    <p:sldId id="435" r:id="rId34"/>
    <p:sldId id="436" r:id="rId35"/>
    <p:sldId id="434" r:id="rId36"/>
    <p:sldId id="433" r:id="rId37"/>
    <p:sldId id="417" r:id="rId38"/>
    <p:sldId id="432" r:id="rId39"/>
    <p:sldId id="380" r:id="rId40"/>
    <p:sldId id="381" r:id="rId41"/>
    <p:sldId id="355" r:id="rId42"/>
    <p:sldId id="407" r:id="rId43"/>
    <p:sldId id="369" r:id="rId44"/>
    <p:sldId id="386" r:id="rId45"/>
    <p:sldId id="406" r:id="rId46"/>
    <p:sldId id="404" r:id="rId47"/>
    <p:sldId id="405" r:id="rId48"/>
    <p:sldId id="356" r:id="rId49"/>
    <p:sldId id="403" r:id="rId50"/>
    <p:sldId id="370" r:id="rId51"/>
    <p:sldId id="400" r:id="rId52"/>
    <p:sldId id="402" r:id="rId53"/>
    <p:sldId id="382" r:id="rId54"/>
    <p:sldId id="384" r:id="rId55"/>
    <p:sldId id="413" r:id="rId56"/>
    <p:sldId id="366" r:id="rId57"/>
    <p:sldId id="371" r:id="rId58"/>
    <p:sldId id="357" r:id="rId59"/>
    <p:sldId id="438" r:id="rId60"/>
    <p:sldId id="439" r:id="rId61"/>
    <p:sldId id="442" r:id="rId62"/>
    <p:sldId id="443" r:id="rId63"/>
    <p:sldId id="444" r:id="rId64"/>
    <p:sldId id="441" r:id="rId65"/>
    <p:sldId id="440" r:id="rId66"/>
    <p:sldId id="365" r:id="rId67"/>
    <p:sldId id="373" r:id="rId68"/>
    <p:sldId id="358" r:id="rId69"/>
    <p:sldId id="374" r:id="rId70"/>
    <p:sldId id="359" r:id="rId71"/>
    <p:sldId id="376" r:id="rId72"/>
    <p:sldId id="445" r:id="rId73"/>
    <p:sldId id="346" r:id="rId74"/>
    <p:sldId id="352" r:id="rId75"/>
    <p:sldId id="347" r:id="rId76"/>
    <p:sldId id="348"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707" autoAdjust="0"/>
  </p:normalViewPr>
  <p:slideViewPr>
    <p:cSldViewPr snapToGrid="0">
      <p:cViewPr varScale="1">
        <p:scale>
          <a:sx n="106" d="100"/>
          <a:sy n="106" d="100"/>
        </p:scale>
        <p:origin x="708" y="114"/>
      </p:cViewPr>
      <p:guideLst/>
    </p:cSldViewPr>
  </p:slideViewPr>
  <p:notesTextViewPr>
    <p:cViewPr>
      <p:scale>
        <a:sx n="3" d="2"/>
        <a:sy n="3" d="2"/>
      </p:scale>
      <p:origin x="0" y="0"/>
    </p:cViewPr>
  </p:notesTextViewPr>
  <p:sorterViewPr>
    <p:cViewPr>
      <p:scale>
        <a:sx n="100" d="100"/>
        <a:sy n="100" d="100"/>
      </p:scale>
      <p:origin x="0" y="-60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7B729-3210-408C-8D48-AEDCAAA9F692}" type="datetimeFigureOut">
              <a:rPr lang="es-US" smtClean="0"/>
              <a:t>12/7/2021</a:t>
            </a:fld>
            <a:endParaRPr lang="es-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2BDAF0-C637-49C0-A699-3F290CC39B73}" type="slidenum">
              <a:rPr lang="es-US" smtClean="0"/>
              <a:t>‹#›</a:t>
            </a:fld>
            <a:endParaRPr lang="es-US" dirty="0"/>
          </a:p>
        </p:txBody>
      </p:sp>
    </p:spTree>
    <p:extLst>
      <p:ext uri="{BB962C8B-B14F-4D97-AF65-F5344CB8AC3E}">
        <p14:creationId xmlns:p14="http://schemas.microsoft.com/office/powerpoint/2010/main" val="1409022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S" dirty="0"/>
          </a:p>
        </p:txBody>
      </p:sp>
      <p:sp>
        <p:nvSpPr>
          <p:cNvPr id="4" name="Slide Number Placeholder 3"/>
          <p:cNvSpPr>
            <a:spLocks noGrp="1"/>
          </p:cNvSpPr>
          <p:nvPr>
            <p:ph type="sldNum" sz="quarter" idx="10"/>
          </p:nvPr>
        </p:nvSpPr>
        <p:spPr/>
        <p:txBody>
          <a:bodyPr/>
          <a:lstStyle/>
          <a:p>
            <a:fld id="{332BDAF0-C637-49C0-A699-3F290CC39B73}" type="slidenum">
              <a:rPr lang="es-US" smtClean="0"/>
              <a:t>9</a:t>
            </a:fld>
            <a:endParaRPr lang="es-US" dirty="0"/>
          </a:p>
        </p:txBody>
      </p:sp>
    </p:spTree>
    <p:extLst>
      <p:ext uri="{BB962C8B-B14F-4D97-AF65-F5344CB8AC3E}">
        <p14:creationId xmlns:p14="http://schemas.microsoft.com/office/powerpoint/2010/main" val="797185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S" dirty="0"/>
          </a:p>
        </p:txBody>
      </p:sp>
      <p:sp>
        <p:nvSpPr>
          <p:cNvPr id="4" name="Slide Number Placeholder 3"/>
          <p:cNvSpPr>
            <a:spLocks noGrp="1"/>
          </p:cNvSpPr>
          <p:nvPr>
            <p:ph type="sldNum" sz="quarter" idx="10"/>
          </p:nvPr>
        </p:nvSpPr>
        <p:spPr/>
        <p:txBody>
          <a:bodyPr/>
          <a:lstStyle/>
          <a:p>
            <a:fld id="{332BDAF0-C637-49C0-A699-3F290CC39B73}" type="slidenum">
              <a:rPr lang="es-US" smtClean="0"/>
              <a:t>10</a:t>
            </a:fld>
            <a:endParaRPr lang="es-US" dirty="0"/>
          </a:p>
        </p:txBody>
      </p:sp>
    </p:spTree>
    <p:extLst>
      <p:ext uri="{BB962C8B-B14F-4D97-AF65-F5344CB8AC3E}">
        <p14:creationId xmlns:p14="http://schemas.microsoft.com/office/powerpoint/2010/main" val="280883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S" dirty="0"/>
          </a:p>
        </p:txBody>
      </p:sp>
      <p:sp>
        <p:nvSpPr>
          <p:cNvPr id="4" name="Slide Number Placeholder 3"/>
          <p:cNvSpPr>
            <a:spLocks noGrp="1"/>
          </p:cNvSpPr>
          <p:nvPr>
            <p:ph type="sldNum" sz="quarter" idx="10"/>
          </p:nvPr>
        </p:nvSpPr>
        <p:spPr/>
        <p:txBody>
          <a:bodyPr/>
          <a:lstStyle/>
          <a:p>
            <a:fld id="{332BDAF0-C637-49C0-A699-3F290CC39B73}" type="slidenum">
              <a:rPr lang="es-US" smtClean="0"/>
              <a:t>11</a:t>
            </a:fld>
            <a:endParaRPr lang="es-US" dirty="0"/>
          </a:p>
        </p:txBody>
      </p:sp>
    </p:spTree>
    <p:extLst>
      <p:ext uri="{BB962C8B-B14F-4D97-AF65-F5344CB8AC3E}">
        <p14:creationId xmlns:p14="http://schemas.microsoft.com/office/powerpoint/2010/main" val="1170607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2BDAF0-C637-49C0-A699-3F290CC39B73}" type="slidenum">
              <a:rPr lang="es-US" smtClean="0"/>
              <a:t>72</a:t>
            </a:fld>
            <a:endParaRPr lang="es-US" dirty="0"/>
          </a:p>
        </p:txBody>
      </p:sp>
    </p:spTree>
    <p:extLst>
      <p:ext uri="{BB962C8B-B14F-4D97-AF65-F5344CB8AC3E}">
        <p14:creationId xmlns:p14="http://schemas.microsoft.com/office/powerpoint/2010/main" val="1424917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S" dirty="0"/>
          </a:p>
        </p:txBody>
      </p:sp>
      <p:sp>
        <p:nvSpPr>
          <p:cNvPr id="4" name="Slide Number Placeholder 3"/>
          <p:cNvSpPr>
            <a:spLocks noGrp="1"/>
          </p:cNvSpPr>
          <p:nvPr>
            <p:ph type="sldNum" sz="quarter" idx="10"/>
          </p:nvPr>
        </p:nvSpPr>
        <p:spPr/>
        <p:txBody>
          <a:bodyPr/>
          <a:lstStyle/>
          <a:p>
            <a:fld id="{332BDAF0-C637-49C0-A699-3F290CC39B73}" type="slidenum">
              <a:rPr lang="es-US" smtClean="0"/>
              <a:t>73</a:t>
            </a:fld>
            <a:endParaRPr lang="es-US" dirty="0"/>
          </a:p>
        </p:txBody>
      </p:sp>
    </p:spTree>
    <p:extLst>
      <p:ext uri="{BB962C8B-B14F-4D97-AF65-F5344CB8AC3E}">
        <p14:creationId xmlns:p14="http://schemas.microsoft.com/office/powerpoint/2010/main" val="250115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US" dirty="0"/>
          </a:p>
        </p:txBody>
      </p:sp>
      <p:sp>
        <p:nvSpPr>
          <p:cNvPr id="4" name="Slide Number Placeholder 3"/>
          <p:cNvSpPr>
            <a:spLocks noGrp="1"/>
          </p:cNvSpPr>
          <p:nvPr>
            <p:ph type="sldNum" sz="quarter" idx="10"/>
          </p:nvPr>
        </p:nvSpPr>
        <p:spPr/>
        <p:txBody>
          <a:bodyPr/>
          <a:lstStyle/>
          <a:p>
            <a:fld id="{332BDAF0-C637-49C0-A699-3F290CC39B73}" type="slidenum">
              <a:rPr lang="es-US" smtClean="0"/>
              <a:t>74</a:t>
            </a:fld>
            <a:endParaRPr lang="es-US" dirty="0"/>
          </a:p>
        </p:txBody>
      </p:sp>
    </p:spTree>
    <p:extLst>
      <p:ext uri="{BB962C8B-B14F-4D97-AF65-F5344CB8AC3E}">
        <p14:creationId xmlns:p14="http://schemas.microsoft.com/office/powerpoint/2010/main" val="1941690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12/7/2021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12/7/2021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youtube.com/watch?v=WSUBtVjQvcM" TargetMode="External"/><Relationship Id="rId3" Type="http://schemas.openxmlformats.org/officeDocument/2006/relationships/image" Target="../media/image3.jpg"/><Relationship Id="rId7" Type="http://schemas.openxmlformats.org/officeDocument/2006/relationships/hyperlink" Target="https://www.youtube.com/watch?v=NrWpRDef5z4&amp;t=170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youtube.com/watch?v=xiWBUtQhb3g&amp;list=PLlTKTIK5M-WkERokhW2934z1aRdGPsotj" TargetMode="External"/><Relationship Id="rId5" Type="http://schemas.openxmlformats.org/officeDocument/2006/relationships/hyperlink" Target="https://www.ni.com/getting-started/labview-basics/" TargetMode="External"/><Relationship Id="rId10" Type="http://schemas.openxmlformats.org/officeDocument/2006/relationships/hyperlink" Target="https://www.youtube.com/watch?v=AfP4mSe36IA" TargetMode="External"/><Relationship Id="rId4" Type="http://schemas.openxmlformats.org/officeDocument/2006/relationships/image" Target="../media/image4.jpg"/><Relationship Id="rId9" Type="http://schemas.openxmlformats.org/officeDocument/2006/relationships/hyperlink" Target="https://www.youtube.com/watch?v=Y9Nk5nHOoK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docs.wpilib.org/en/stable/" TargetMode="Externa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wpilib.org/en/stable/docs/controls-overviews/control-system-software.html" TargetMode="External"/><Relationship Id="rId2" Type="http://schemas.openxmlformats.org/officeDocument/2006/relationships/hyperlink" Target="https://docs.wpilib.org/en/stable/docs/controls-overviews/control-system-hardware.html" TargetMode="Externa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8" Type="http://schemas.openxmlformats.org/officeDocument/2006/relationships/hyperlink" Target="https://docs.wpilib.org/en/stable/docs/software/labview/creating-robot-programs/command-and-control-tutorial.html" TargetMode="External"/><Relationship Id="rId13" Type="http://schemas.openxmlformats.org/officeDocument/2006/relationships/image" Target="../media/image3.jpg"/><Relationship Id="rId3" Type="http://schemas.openxmlformats.org/officeDocument/2006/relationships/hyperlink" Target="https://docs.wpilib.org/en/stable/docs/zero-to-robot/step-2/frc-game-tools.html" TargetMode="External"/><Relationship Id="rId7" Type="http://schemas.openxmlformats.org/officeDocument/2006/relationships/hyperlink" Target="https://docs.wpilib.org/en/stable/docs/software/labview/creating-robot-programs/tank-drive-tutorial.html" TargetMode="External"/><Relationship Id="rId12" Type="http://schemas.openxmlformats.org/officeDocument/2006/relationships/image" Target="../media/image4.jpg"/><Relationship Id="rId2" Type="http://schemas.openxmlformats.org/officeDocument/2006/relationships/hyperlink" Target="https://docs.wpilib.org/en/stable/docs/zero-to-robot/step-2/labview-setup.html" TargetMode="External"/><Relationship Id="rId1" Type="http://schemas.openxmlformats.org/officeDocument/2006/relationships/slideLayout" Target="../slideLayouts/slideLayout2.xml"/><Relationship Id="rId6" Type="http://schemas.openxmlformats.org/officeDocument/2006/relationships/hyperlink" Target="https://docs.wpilib.org/en/stable/docs/software/labview/creating-robot-programs/creating-building-and-loading-your-benchtop-test-program.html" TargetMode="External"/><Relationship Id="rId11" Type="http://schemas.openxmlformats.org/officeDocument/2006/relationships/hyperlink" Target="https://docs.wpilib.org/en/stable/docs/software/labview/resources/waiting-for-target-to-respond.html" TargetMode="External"/><Relationship Id="rId5" Type="http://schemas.openxmlformats.org/officeDocument/2006/relationships/hyperlink" Target="https://docs.wpilib.org/en/stable/docs/software/labview/creating-robot-programs/index.html" TargetMode="External"/><Relationship Id="rId10" Type="http://schemas.openxmlformats.org/officeDocument/2006/relationships/hyperlink" Target="https://docs.wpilib.org/en/stable/docs/software/labview/resources/labview-resources.html" TargetMode="External"/><Relationship Id="rId4" Type="http://schemas.openxmlformats.org/officeDocument/2006/relationships/hyperlink" Target="https://docs.wpilib.org/en/stable/docs/yearly-overview/relicensing-labview.html" TargetMode="External"/><Relationship Id="rId9" Type="http://schemas.openxmlformats.org/officeDocument/2006/relationships/hyperlink" Target="https://docs.wpilib.org/en/stable/docs/software/labview/resources/index.html"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docs.wpilib.org/en/stable/docs/software/labview/resources/adding-safety-features-to-your-robot-code.html" TargetMode="External"/><Relationship Id="rId13" Type="http://schemas.openxmlformats.org/officeDocument/2006/relationships/image" Target="../media/image3.jpg"/><Relationship Id="rId3" Type="http://schemas.openxmlformats.org/officeDocument/2006/relationships/hyperlink" Target="https://docs.wpilib.org/en/stable/docs/software/labview/resources/how-to-toggle-between-two-camera-modes.html" TargetMode="External"/><Relationship Id="rId7" Type="http://schemas.openxmlformats.org/officeDocument/2006/relationships/hyperlink" Target="https://docs.wpilib.org/en/stable/docs/software/labview/resources/making-a-one-shot-button-press.html" TargetMode="External"/><Relationship Id="rId12" Type="http://schemas.openxmlformats.org/officeDocument/2006/relationships/image" Target="../media/image4.jpg"/><Relationship Id="rId2" Type="http://schemas.openxmlformats.org/officeDocument/2006/relationships/hyperlink" Target="https://docs.wpilib.org/en/stable/docs/software/labview/resources/talon-srx-can.html" TargetMode="External"/><Relationship Id="rId1" Type="http://schemas.openxmlformats.org/officeDocument/2006/relationships/slideLayout" Target="../slideLayouts/slideLayout2.xml"/><Relationship Id="rId6" Type="http://schemas.openxmlformats.org/officeDocument/2006/relationships/hyperlink" Target="https://docs.wpilib.org/en/stable/docs/software/labview/resources/keyboard-navigation-with-the-roborio.html" TargetMode="External"/><Relationship Id="rId11" Type="http://schemas.openxmlformats.org/officeDocument/2006/relationships/hyperlink" Target="https://docs.wpilib.org/en/stable/docs/software/labview/resources/using-the-compressor-in-labview.html" TargetMode="External"/><Relationship Id="rId5" Type="http://schemas.openxmlformats.org/officeDocument/2006/relationships/hyperlink" Target="https://docs.wpilib.org/en/stable/docs/software/labview/resources/add-an-independent-motor-to-a-project.html" TargetMode="External"/><Relationship Id="rId10" Type="http://schemas.openxmlformats.org/officeDocument/2006/relationships/hyperlink" Target="https://docs.wpilib.org/en/stable/docs/software/labview/resources/local-and-global-variables-in-labview-for-frc.html" TargetMode="External"/><Relationship Id="rId4" Type="http://schemas.openxmlformats.org/officeDocument/2006/relationships/hyperlink" Target="https://docs.wpilib.org/en/stable/docs/software/labview/resources/labview-examples-and-tutorials.html" TargetMode="External"/><Relationship Id="rId9" Type="http://schemas.openxmlformats.org/officeDocument/2006/relationships/hyperlink" Target="https://docs.wpilib.org/en/stable/docs/software/labview/resources/how-to-use-joystick-buttons-to-control-motors-or-solenoid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forums.ni.com/t5/FIRST-Robotics-Competition/FRC-WPI-Robotics-Library-Overview/ta-p/3733462"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hyperlink" Target="https://forums.ni.com/t5/FIRST-Robotics-Competition/Basic-Motor-Control-Tutorial/ta-p/3733426"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docs.wpilib.org/en/stable/docs/software/labview/resources/add-an-independent-motor-to-a-project.html"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docs.wpilib.org/en/stable/docs/software/labview/resources/how-to-use-joystick-buttons-to-control-motors-or-solenoids.html#how-to-use-joystick-buttons-to-control-motors-or-solenoids"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jp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wpilib.org/en/stable/docs/zero-to-robot/step-2/frc-game-tools.html" TargetMode="External"/><Relationship Id="rId2" Type="http://schemas.openxmlformats.org/officeDocument/2006/relationships/hyperlink" Target="https://docs.wpilib.org/en/stable/docs/zero-to-robot/step-2/labview-setup.html" TargetMode="Externa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docs.wpilib.org/en/stable/docs/zero-to-robot/step-3/radio-programming.html"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firstfrc.blob.core.windows.net/frc2020/Radio/FRC_Radio_Configuration_20_0_0.zip"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34.gif"/><Relationship Id="rId4" Type="http://schemas.openxmlformats.org/officeDocument/2006/relationships/hyperlink" Target="https://docs.wpilib.org/en/stable/docs/zero-to-robot/step-3/radio-programming.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docs.wpilib.org/en/stable/docs/zero-to-robot/step-3/imaging-your-roborio.html"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mailto:ramonarampage@gmail.com"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Excel_Worksheet1.xlsx"/><Relationship Id="rId5" Type="http://schemas.openxmlformats.org/officeDocument/2006/relationships/image" Target="../media/image4.jpg"/><Relationship Id="rId4" Type="http://schemas.openxmlformats.org/officeDocument/2006/relationships/image" Target="../media/image3.jpg"/></Relationships>
</file>

<file path=ppt/slides/_rels/slide7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www.chiefdelphi.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firstinspires.org/resource-library/frc" TargetMode="External"/><Relationship Id="rId5" Type="http://schemas.openxmlformats.org/officeDocument/2006/relationships/hyperlink" Target="http://www.ni.com/first" TargetMode="External"/><Relationship Id="rId4" Type="http://schemas.openxmlformats.org/officeDocument/2006/relationships/image" Target="../media/image4.jpg"/></Relationships>
</file>

<file path=ppt/slides/_rels/slide74.xml.rels><?xml version="1.0" encoding="UTF-8" standalone="yes"?>
<Relationships xmlns="http://schemas.openxmlformats.org/package/2006/relationships"><Relationship Id="rId8" Type="http://schemas.openxmlformats.org/officeDocument/2006/relationships/hyperlink" Target="https://www.youtube.com/watch?v=WSUBtVjQvcM" TargetMode="External"/><Relationship Id="rId3" Type="http://schemas.openxmlformats.org/officeDocument/2006/relationships/image" Target="../media/image3.jpg"/><Relationship Id="rId7" Type="http://schemas.openxmlformats.org/officeDocument/2006/relationships/hyperlink" Target="https://www.youtube.com/watch?v=NrWpRDef5z4&amp;t=170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youtube.com/watch?v=xiWBUtQhb3g&amp;list=PLlTKTIK5M-WkERokhW2934z1aRdGPsotj" TargetMode="External"/><Relationship Id="rId5" Type="http://schemas.openxmlformats.org/officeDocument/2006/relationships/hyperlink" Target="https://www.youtube.com/watch?v=ZHNlKyYzrPE&amp;list=PLB968815D7BB78F9C" TargetMode="External"/><Relationship Id="rId4" Type="http://schemas.openxmlformats.org/officeDocument/2006/relationships/image" Target="../media/image4.jpg"/><Relationship Id="rId9" Type="http://schemas.openxmlformats.org/officeDocument/2006/relationships/hyperlink" Target="https://www.youtube.com/watch?v=Y9Nk5nHOoK4"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7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sp>
        <p:nvSpPr>
          <p:cNvPr id="2" name="Title 1">
            <a:extLst>
              <a:ext uri="{FF2B5EF4-FFF2-40B4-BE49-F238E27FC236}">
                <a16:creationId xmlns="" xmlns:a16="http://schemas.microsoft.com/office/drawing/2014/main" id="{548E7CEE-C979-4A81-8B02-76DF2054E251}"/>
              </a:ext>
            </a:extLst>
          </p:cNvPr>
          <p:cNvSpPr>
            <a:spLocks noGrp="1"/>
          </p:cNvSpPr>
          <p:nvPr>
            <p:ph type="ctrTitle"/>
          </p:nvPr>
        </p:nvSpPr>
        <p:spPr>
          <a:xfrm>
            <a:off x="1876424" y="1122362"/>
            <a:ext cx="8791575" cy="3657867"/>
          </a:xfrm>
        </p:spPr>
        <p:txBody>
          <a:bodyPr/>
          <a:lstStyle/>
          <a:p>
            <a:pPr algn="ctr"/>
            <a:r>
              <a:rPr lang="en-US" dirty="0" smtClean="0">
                <a:solidFill>
                  <a:schemeClr val="bg1"/>
                </a:solidFill>
              </a:rPr>
              <a:t>FRC 1159</a:t>
            </a:r>
            <a:br>
              <a:rPr lang="en-US" dirty="0" smtClean="0">
                <a:solidFill>
                  <a:schemeClr val="bg1"/>
                </a:solidFill>
              </a:rPr>
            </a:br>
            <a:r>
              <a:rPr lang="en-US" dirty="0" smtClean="0">
                <a:solidFill>
                  <a:schemeClr val="bg1"/>
                </a:solidFill>
              </a:rPr>
              <a:t>Software team</a:t>
            </a:r>
            <a:br>
              <a:rPr lang="en-US" dirty="0" smtClean="0">
                <a:solidFill>
                  <a:schemeClr val="bg1"/>
                </a:solidFill>
              </a:rPr>
            </a:br>
            <a:r>
              <a:rPr lang="en-US" dirty="0" smtClean="0">
                <a:solidFill>
                  <a:schemeClr val="bg1"/>
                </a:solidFill>
              </a:rPr>
              <a:t>tasks</a:t>
            </a:r>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2945683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6" name="Title 1">
            <a:extLst>
              <a:ext uri="{FF2B5EF4-FFF2-40B4-BE49-F238E27FC236}">
                <a16:creationId xmlns="" xmlns:a16="http://schemas.microsoft.com/office/drawing/2014/main" id="{D993BE3D-851B-4499-888E-84F7CF444819}"/>
              </a:ext>
            </a:extLst>
          </p:cNvPr>
          <p:cNvSpPr>
            <a:spLocks noGrp="1"/>
          </p:cNvSpPr>
          <p:nvPr>
            <p:ph type="title"/>
          </p:nvPr>
        </p:nvSpPr>
        <p:spPr>
          <a:xfrm>
            <a:off x="1141413" y="253672"/>
            <a:ext cx="9905998" cy="1478570"/>
          </a:xfrm>
          <a:noFill/>
        </p:spPr>
        <p:txBody>
          <a:bodyPr/>
          <a:lstStyle/>
          <a:p>
            <a:pPr algn="ctr"/>
            <a:r>
              <a:rPr lang="en-US" dirty="0" smtClean="0">
                <a:solidFill>
                  <a:schemeClr val="bg1"/>
                </a:solidFill>
              </a:rPr>
              <a:t>LABVIEW tutorials</a:t>
            </a:r>
            <a:endParaRPr lang="en-US" dirty="0">
              <a:solidFill>
                <a:schemeClr val="bg1"/>
              </a:solidFill>
            </a:endParaRPr>
          </a:p>
        </p:txBody>
      </p:sp>
      <p:sp>
        <p:nvSpPr>
          <p:cNvPr id="7" name="Content Placeholder 2">
            <a:extLst>
              <a:ext uri="{FF2B5EF4-FFF2-40B4-BE49-F238E27FC236}">
                <a16:creationId xmlns="" xmlns:a16="http://schemas.microsoft.com/office/drawing/2014/main" id="{581DAD7C-FC86-44BE-BE13-F05573D2D926}"/>
              </a:ext>
            </a:extLst>
          </p:cNvPr>
          <p:cNvSpPr>
            <a:spLocks noGrp="1"/>
          </p:cNvSpPr>
          <p:nvPr>
            <p:ph idx="1"/>
          </p:nvPr>
        </p:nvSpPr>
        <p:spPr>
          <a:xfrm>
            <a:off x="1141412" y="2249487"/>
            <a:ext cx="10600933" cy="3541714"/>
          </a:xfrm>
        </p:spPr>
        <p:txBody>
          <a:bodyPr>
            <a:normAutofit fontScale="92500" lnSpcReduction="10000"/>
          </a:bodyPr>
          <a:lstStyle/>
          <a:p>
            <a:pPr marL="0" indent="0">
              <a:buNone/>
            </a:pPr>
            <a:r>
              <a:rPr lang="en-US" dirty="0" smtClean="0">
                <a:solidFill>
                  <a:schemeClr val="bg1"/>
                </a:solidFill>
                <a:hlinkClick r:id="rId5"/>
              </a:rPr>
              <a:t>Learn NI LabVIEW Basics</a:t>
            </a:r>
          </a:p>
          <a:p>
            <a:pPr marL="0" indent="0">
              <a:buNone/>
            </a:pPr>
            <a:r>
              <a:rPr lang="en-US" dirty="0" smtClean="0">
                <a:solidFill>
                  <a:schemeClr val="bg1"/>
                </a:solidFill>
                <a:hlinkClick r:id="rId5"/>
              </a:rPr>
              <a:t>Getting </a:t>
            </a:r>
            <a:r>
              <a:rPr lang="en-US" dirty="0">
                <a:solidFill>
                  <a:schemeClr val="bg1"/>
                </a:solidFill>
                <a:hlinkClick r:id="rId5"/>
              </a:rPr>
              <a:t>Started with LabVIEW</a:t>
            </a:r>
            <a:endParaRPr lang="en-US" dirty="0">
              <a:solidFill>
                <a:schemeClr val="bg1"/>
              </a:solidFill>
            </a:endParaRPr>
          </a:p>
          <a:p>
            <a:pPr marL="0" indent="0">
              <a:buNone/>
            </a:pPr>
            <a:r>
              <a:rPr lang="en-US" dirty="0">
                <a:solidFill>
                  <a:schemeClr val="bg1"/>
                </a:solidFill>
                <a:hlinkClick r:id="rId6"/>
              </a:rPr>
              <a:t>FRC LabVIEW Tutorial</a:t>
            </a:r>
            <a:endParaRPr lang="en-US" dirty="0">
              <a:solidFill>
                <a:schemeClr val="bg1"/>
              </a:solidFill>
            </a:endParaRPr>
          </a:p>
          <a:p>
            <a:pPr marL="0" indent="0">
              <a:buNone/>
            </a:pPr>
            <a:r>
              <a:rPr lang="en-US" dirty="0" smtClean="0">
                <a:solidFill>
                  <a:schemeClr val="bg1"/>
                </a:solidFill>
                <a:hlinkClick r:id="rId7"/>
              </a:rPr>
              <a:t>Fundamentals </a:t>
            </a:r>
            <a:r>
              <a:rPr lang="en-US" dirty="0">
                <a:solidFill>
                  <a:schemeClr val="bg1"/>
                </a:solidFill>
                <a:hlinkClick r:id="rId7"/>
              </a:rPr>
              <a:t>of LabVIEW for FRC - Episode </a:t>
            </a:r>
            <a:r>
              <a:rPr lang="en-US" dirty="0" smtClean="0">
                <a:solidFill>
                  <a:schemeClr val="bg1"/>
                </a:solidFill>
                <a:hlinkClick r:id="rId7"/>
              </a:rPr>
              <a:t>1</a:t>
            </a:r>
            <a:endParaRPr lang="en-US" dirty="0" smtClean="0">
              <a:solidFill>
                <a:schemeClr val="bg1"/>
              </a:solidFill>
            </a:endParaRPr>
          </a:p>
          <a:p>
            <a:pPr marL="0" indent="0">
              <a:buNone/>
            </a:pPr>
            <a:r>
              <a:rPr lang="en-US" dirty="0" smtClean="0">
                <a:solidFill>
                  <a:schemeClr val="bg1"/>
                </a:solidFill>
                <a:hlinkClick r:id="rId8"/>
              </a:rPr>
              <a:t>Fundamentals </a:t>
            </a:r>
            <a:r>
              <a:rPr lang="en-US" dirty="0">
                <a:solidFill>
                  <a:schemeClr val="bg1"/>
                </a:solidFill>
                <a:hlinkClick r:id="rId8"/>
              </a:rPr>
              <a:t>of LabVIEW for FRC: Episode 2 - Vision and Control</a:t>
            </a:r>
            <a:endParaRPr lang="en-US" dirty="0">
              <a:solidFill>
                <a:schemeClr val="bg1"/>
              </a:solidFill>
            </a:endParaRPr>
          </a:p>
          <a:p>
            <a:pPr marL="0" indent="0">
              <a:buNone/>
            </a:pPr>
            <a:r>
              <a:rPr lang="en-US" dirty="0" smtClean="0">
                <a:solidFill>
                  <a:schemeClr val="bg1"/>
                </a:solidFill>
                <a:hlinkClick r:id="rId9"/>
              </a:rPr>
              <a:t>Fundamentals </a:t>
            </a:r>
            <a:r>
              <a:rPr lang="en-US" dirty="0">
                <a:solidFill>
                  <a:schemeClr val="bg1"/>
                </a:solidFill>
                <a:hlinkClick r:id="rId9"/>
              </a:rPr>
              <a:t>of LabVIEW for FRC: Episode 3 - Command and Control </a:t>
            </a:r>
            <a:r>
              <a:rPr lang="en-US" dirty="0" smtClean="0">
                <a:solidFill>
                  <a:schemeClr val="bg1"/>
                </a:solidFill>
                <a:hlinkClick r:id="rId9"/>
              </a:rPr>
              <a:t>Architecture</a:t>
            </a:r>
            <a:endParaRPr lang="en-US" dirty="0" smtClean="0">
              <a:solidFill>
                <a:schemeClr val="bg1"/>
              </a:solidFill>
            </a:endParaRPr>
          </a:p>
          <a:p>
            <a:pPr marL="0" indent="0">
              <a:buNone/>
            </a:pPr>
            <a:r>
              <a:rPr lang="en-US" u="sng" dirty="0">
                <a:hlinkClick r:id="rId10"/>
              </a:rPr>
              <a:t>Fundamentals of LabVIEW for FRC: Episode 4 - Source Code Control and Tips &amp; Tricks</a:t>
            </a:r>
            <a:endParaRPr lang="en-US" dirty="0"/>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38861950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6" name="Title 1">
            <a:extLst>
              <a:ext uri="{FF2B5EF4-FFF2-40B4-BE49-F238E27FC236}">
                <a16:creationId xmlns="" xmlns:a16="http://schemas.microsoft.com/office/drawing/2014/main" id="{D993BE3D-851B-4499-888E-84F7CF444819}"/>
              </a:ext>
            </a:extLst>
          </p:cNvPr>
          <p:cNvSpPr>
            <a:spLocks noGrp="1"/>
          </p:cNvSpPr>
          <p:nvPr>
            <p:ph type="title"/>
          </p:nvPr>
        </p:nvSpPr>
        <p:spPr>
          <a:xfrm>
            <a:off x="1141413" y="253672"/>
            <a:ext cx="9905998" cy="1478570"/>
          </a:xfrm>
          <a:noFill/>
        </p:spPr>
        <p:txBody>
          <a:bodyPr/>
          <a:lstStyle/>
          <a:p>
            <a:pPr algn="ctr"/>
            <a:r>
              <a:rPr lang="en-US" dirty="0" smtClean="0">
                <a:solidFill>
                  <a:schemeClr val="bg1"/>
                </a:solidFill>
              </a:rPr>
              <a:t>Useful links</a:t>
            </a:r>
            <a:endParaRPr lang="en-US" dirty="0">
              <a:solidFill>
                <a:schemeClr val="bg1"/>
              </a:solidFill>
            </a:endParaRPr>
          </a:p>
        </p:txBody>
      </p:sp>
      <p:sp>
        <p:nvSpPr>
          <p:cNvPr id="7" name="Content Placeholder 2">
            <a:extLst>
              <a:ext uri="{FF2B5EF4-FFF2-40B4-BE49-F238E27FC236}">
                <a16:creationId xmlns="" xmlns:a16="http://schemas.microsoft.com/office/drawing/2014/main" id="{581DAD7C-FC86-44BE-BE13-F05573D2D926}"/>
              </a:ext>
            </a:extLst>
          </p:cNvPr>
          <p:cNvSpPr>
            <a:spLocks noGrp="1"/>
          </p:cNvSpPr>
          <p:nvPr>
            <p:ph idx="1"/>
          </p:nvPr>
        </p:nvSpPr>
        <p:spPr>
          <a:xfrm>
            <a:off x="1141412" y="2249487"/>
            <a:ext cx="10600933" cy="3541714"/>
          </a:xfrm>
        </p:spPr>
        <p:txBody>
          <a:bodyPr>
            <a:normAutofit/>
          </a:bodyPr>
          <a:lstStyle/>
          <a:p>
            <a:pPr marL="0" indent="0">
              <a:buNone/>
            </a:pPr>
            <a:r>
              <a:rPr lang="en-US" sz="2800" b="1" dirty="0" smtClean="0">
                <a:solidFill>
                  <a:schemeClr val="bg1"/>
                </a:solidFill>
              </a:rPr>
              <a:t>Most of the links on this presentation come from the link below</a:t>
            </a:r>
          </a:p>
          <a:p>
            <a:pPr marL="0" indent="0">
              <a:buNone/>
            </a:pPr>
            <a:r>
              <a:rPr lang="en-US" dirty="0" smtClean="0">
                <a:hlinkClick r:id="rId5"/>
              </a:rPr>
              <a:t>Control </a:t>
            </a:r>
            <a:r>
              <a:rPr lang="en-US" dirty="0">
                <a:hlinkClick r:id="rId5"/>
              </a:rPr>
              <a:t>System and Programming Documentation</a:t>
            </a:r>
            <a:r>
              <a:rPr lang="en-US" dirty="0"/>
              <a:t> </a:t>
            </a: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1682456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5" name="Title 1"/>
          <p:cNvSpPr>
            <a:spLocks noGrp="1"/>
          </p:cNvSpPr>
          <p:nvPr>
            <p:ph type="title"/>
          </p:nvPr>
        </p:nvSpPr>
        <p:spPr>
          <a:xfrm>
            <a:off x="1141411" y="1419226"/>
            <a:ext cx="9906000" cy="2852737"/>
          </a:xfrm>
        </p:spPr>
        <p:txBody>
          <a:bodyPr>
            <a:normAutofit/>
          </a:bodyPr>
          <a:lstStyle/>
          <a:p>
            <a:pPr algn="ctr"/>
            <a:r>
              <a:rPr lang="en-US" sz="6000" dirty="0" smtClean="0">
                <a:solidFill>
                  <a:schemeClr val="bg1"/>
                </a:solidFill>
              </a:rPr>
              <a:t>Learn to Program the robot</a:t>
            </a:r>
            <a:endParaRPr lang="es-US" sz="6000" dirty="0">
              <a:solidFill>
                <a:schemeClr val="bg1"/>
              </a:solidFill>
            </a:endParaRPr>
          </a:p>
        </p:txBody>
      </p:sp>
    </p:spTree>
    <p:extLst>
      <p:ext uri="{BB962C8B-B14F-4D97-AF65-F5344CB8AC3E}">
        <p14:creationId xmlns:p14="http://schemas.microsoft.com/office/powerpoint/2010/main" val="39485643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Hardware &amp; software overview</a:t>
            </a:r>
            <a:endParaRPr lang="en-US" dirty="0">
              <a:solidFill>
                <a:schemeClr val="bg1"/>
              </a:solidFill>
            </a:endParaRPr>
          </a:p>
        </p:txBody>
      </p:sp>
      <p:sp>
        <p:nvSpPr>
          <p:cNvPr id="3" name="Content Placeholder 2"/>
          <p:cNvSpPr>
            <a:spLocks noGrp="1"/>
          </p:cNvSpPr>
          <p:nvPr>
            <p:ph idx="1"/>
          </p:nvPr>
        </p:nvSpPr>
        <p:spPr/>
        <p:txBody>
          <a:bodyPr>
            <a:noAutofit/>
          </a:bodyPr>
          <a:lstStyle/>
          <a:p>
            <a:r>
              <a:rPr lang="es-US" sz="3600" dirty="0">
                <a:hlinkClick r:id="rId2"/>
              </a:rPr>
              <a:t>Hardware </a:t>
            </a:r>
            <a:r>
              <a:rPr lang="es-US" sz="3600" dirty="0" err="1">
                <a:hlinkClick r:id="rId2"/>
              </a:rPr>
              <a:t>Component</a:t>
            </a:r>
            <a:r>
              <a:rPr lang="es-US" sz="3600" dirty="0">
                <a:hlinkClick r:id="rId2"/>
              </a:rPr>
              <a:t> </a:t>
            </a:r>
            <a:r>
              <a:rPr lang="es-US" sz="3600" dirty="0" err="1">
                <a:hlinkClick r:id="rId2"/>
              </a:rPr>
              <a:t>Overview</a:t>
            </a:r>
            <a:endParaRPr lang="es-US" sz="3600" dirty="0"/>
          </a:p>
          <a:p>
            <a:r>
              <a:rPr lang="es-US" sz="3600" dirty="0">
                <a:hlinkClick r:id="rId3"/>
              </a:rPr>
              <a:t>Software </a:t>
            </a:r>
            <a:r>
              <a:rPr lang="es-US" sz="3600" dirty="0" err="1">
                <a:hlinkClick r:id="rId3"/>
              </a:rPr>
              <a:t>Component</a:t>
            </a:r>
            <a:r>
              <a:rPr lang="es-US" sz="3600" dirty="0">
                <a:hlinkClick r:id="rId3"/>
              </a:rPr>
              <a:t> </a:t>
            </a:r>
            <a:r>
              <a:rPr lang="es-US" sz="3600" dirty="0" err="1" smtClean="0">
                <a:hlinkClick r:id="rId3"/>
              </a:rPr>
              <a:t>Overview</a:t>
            </a:r>
            <a:endParaRPr lang="es-US" sz="36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6309217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45014"/>
            <a:ext cx="9905998" cy="1478570"/>
          </a:xfrm>
        </p:spPr>
        <p:txBody>
          <a:bodyPr/>
          <a:lstStyle/>
          <a:p>
            <a:pPr algn="ctr"/>
            <a:r>
              <a:rPr lang="en-US" dirty="0" smtClean="0">
                <a:solidFill>
                  <a:schemeClr val="bg1"/>
                </a:solidFill>
              </a:rPr>
              <a:t>Frc labview programming</a:t>
            </a:r>
            <a:endParaRPr lang="en-US" dirty="0">
              <a:solidFill>
                <a:schemeClr val="bg1"/>
              </a:solidFill>
            </a:endParaRPr>
          </a:p>
        </p:txBody>
      </p:sp>
      <p:sp>
        <p:nvSpPr>
          <p:cNvPr id="3" name="Content Placeholder 2"/>
          <p:cNvSpPr>
            <a:spLocks noGrp="1"/>
          </p:cNvSpPr>
          <p:nvPr>
            <p:ph idx="1"/>
          </p:nvPr>
        </p:nvSpPr>
        <p:spPr>
          <a:xfrm>
            <a:off x="1225633" y="1558362"/>
            <a:ext cx="9905999" cy="4962754"/>
          </a:xfrm>
        </p:spPr>
        <p:txBody>
          <a:bodyPr>
            <a:noAutofit/>
          </a:bodyPr>
          <a:lstStyle/>
          <a:p>
            <a:r>
              <a:rPr lang="en-US" dirty="0" smtClean="0">
                <a:hlinkClick r:id="rId2"/>
              </a:rPr>
              <a:t>Installing </a:t>
            </a:r>
            <a:r>
              <a:rPr lang="en-US" dirty="0">
                <a:hlinkClick r:id="rId2"/>
              </a:rPr>
              <a:t>LabVIEW for FRC (LabVIEW only)</a:t>
            </a:r>
            <a:endParaRPr lang="en-US" dirty="0"/>
          </a:p>
          <a:p>
            <a:r>
              <a:rPr lang="en-US" dirty="0">
                <a:hlinkClick r:id="rId3"/>
              </a:rPr>
              <a:t>Installing the FRC Game Tools</a:t>
            </a:r>
            <a:endParaRPr lang="en-US" dirty="0"/>
          </a:p>
          <a:p>
            <a:r>
              <a:rPr lang="en-US" dirty="0">
                <a:hlinkClick r:id="rId4"/>
              </a:rPr>
              <a:t>Re-licensing LabVIEW for 2021 Season</a:t>
            </a:r>
            <a:endParaRPr lang="en-US" dirty="0"/>
          </a:p>
          <a:p>
            <a:r>
              <a:rPr lang="en-US" dirty="0">
                <a:hlinkClick r:id="rId5"/>
              </a:rPr>
              <a:t>Creating Robot Programs</a:t>
            </a:r>
            <a:endParaRPr lang="en-US" dirty="0"/>
          </a:p>
          <a:p>
            <a:pPr lvl="1"/>
            <a:r>
              <a:rPr lang="en-US" dirty="0">
                <a:hlinkClick r:id="rId6"/>
              </a:rPr>
              <a:t>Creating, Building and Loading your Benchtop Test Program</a:t>
            </a:r>
            <a:endParaRPr lang="en-US" dirty="0"/>
          </a:p>
          <a:p>
            <a:pPr lvl="1"/>
            <a:r>
              <a:rPr lang="en-US" dirty="0">
                <a:hlinkClick r:id="rId7"/>
              </a:rPr>
              <a:t>Tank Drive Tutorial</a:t>
            </a:r>
            <a:endParaRPr lang="en-US" dirty="0"/>
          </a:p>
          <a:p>
            <a:pPr lvl="1"/>
            <a:r>
              <a:rPr lang="en-US" dirty="0">
                <a:hlinkClick r:id="rId8"/>
              </a:rPr>
              <a:t>Command and Control Tutorial</a:t>
            </a:r>
            <a:endParaRPr lang="en-US" dirty="0"/>
          </a:p>
          <a:p>
            <a:r>
              <a:rPr lang="en-US" dirty="0">
                <a:hlinkClick r:id="rId9"/>
              </a:rPr>
              <a:t>LabVIEW Resources</a:t>
            </a:r>
            <a:endParaRPr lang="en-US" dirty="0"/>
          </a:p>
          <a:p>
            <a:pPr lvl="1"/>
            <a:r>
              <a:rPr lang="en-US" dirty="0">
                <a:hlinkClick r:id="rId10"/>
              </a:rPr>
              <a:t>LabVIEW Resources</a:t>
            </a:r>
            <a:endParaRPr lang="en-US" dirty="0"/>
          </a:p>
          <a:p>
            <a:pPr lvl="1"/>
            <a:r>
              <a:rPr lang="en-US" dirty="0">
                <a:hlinkClick r:id="rId11"/>
              </a:rPr>
              <a:t>Waiting for Target to Respond - Recovering from bad </a:t>
            </a:r>
            <a:r>
              <a:rPr lang="en-US" dirty="0" smtClean="0">
                <a:hlinkClick r:id="rId11"/>
              </a:rPr>
              <a:t>loops</a:t>
            </a:r>
            <a:endParaRPr lang="en-US" dirty="0"/>
          </a:p>
        </p:txBody>
      </p:sp>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spTree>
    <p:extLst>
      <p:ext uri="{BB962C8B-B14F-4D97-AF65-F5344CB8AC3E}">
        <p14:creationId xmlns:p14="http://schemas.microsoft.com/office/powerpoint/2010/main" val="21842162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45014"/>
            <a:ext cx="9905998" cy="1478570"/>
          </a:xfrm>
        </p:spPr>
        <p:txBody>
          <a:bodyPr/>
          <a:lstStyle/>
          <a:p>
            <a:pPr algn="ctr"/>
            <a:r>
              <a:rPr lang="en-US" dirty="0" smtClean="0">
                <a:solidFill>
                  <a:schemeClr val="bg1"/>
                </a:solidFill>
              </a:rPr>
              <a:t>Frc labview programming</a:t>
            </a:r>
            <a:endParaRPr lang="en-US" dirty="0">
              <a:solidFill>
                <a:schemeClr val="bg1"/>
              </a:solidFill>
            </a:endParaRPr>
          </a:p>
        </p:txBody>
      </p:sp>
      <p:sp>
        <p:nvSpPr>
          <p:cNvPr id="3" name="Content Placeholder 2"/>
          <p:cNvSpPr>
            <a:spLocks noGrp="1"/>
          </p:cNvSpPr>
          <p:nvPr>
            <p:ph idx="1"/>
          </p:nvPr>
        </p:nvSpPr>
        <p:spPr>
          <a:xfrm>
            <a:off x="1225633" y="1558362"/>
            <a:ext cx="9905999" cy="4962754"/>
          </a:xfrm>
        </p:spPr>
        <p:txBody>
          <a:bodyPr>
            <a:noAutofit/>
          </a:bodyPr>
          <a:lstStyle/>
          <a:p>
            <a:pPr lvl="1"/>
            <a:r>
              <a:rPr lang="en-US" dirty="0" smtClean="0">
                <a:hlinkClick r:id="rId2"/>
              </a:rPr>
              <a:t>Talon </a:t>
            </a:r>
            <a:r>
              <a:rPr lang="en-US" dirty="0">
                <a:hlinkClick r:id="rId2"/>
              </a:rPr>
              <a:t>SRX CAN</a:t>
            </a:r>
            <a:endParaRPr lang="en-US" dirty="0"/>
          </a:p>
          <a:p>
            <a:pPr lvl="1"/>
            <a:r>
              <a:rPr lang="en-US" dirty="0">
                <a:hlinkClick r:id="rId3"/>
              </a:rPr>
              <a:t>How To Toggle Between Two Camera Modes</a:t>
            </a:r>
            <a:endParaRPr lang="en-US" dirty="0"/>
          </a:p>
          <a:p>
            <a:pPr lvl="1"/>
            <a:r>
              <a:rPr lang="en-US" dirty="0">
                <a:hlinkClick r:id="rId4"/>
              </a:rPr>
              <a:t>LabVIEW Examples and Tutorials</a:t>
            </a:r>
            <a:endParaRPr lang="en-US" dirty="0"/>
          </a:p>
          <a:p>
            <a:pPr lvl="1"/>
            <a:r>
              <a:rPr lang="en-US" dirty="0">
                <a:hlinkClick r:id="rId5"/>
              </a:rPr>
              <a:t>Add an Independent Motor to a Project</a:t>
            </a:r>
            <a:endParaRPr lang="en-US" dirty="0"/>
          </a:p>
          <a:p>
            <a:pPr lvl="1"/>
            <a:r>
              <a:rPr lang="en-US" dirty="0">
                <a:hlinkClick r:id="rId6"/>
              </a:rPr>
              <a:t>Keyboard Navigation with the roboRIO</a:t>
            </a:r>
            <a:endParaRPr lang="en-US" dirty="0"/>
          </a:p>
          <a:p>
            <a:pPr lvl="1"/>
            <a:r>
              <a:rPr lang="en-US" dirty="0">
                <a:hlinkClick r:id="rId7"/>
              </a:rPr>
              <a:t>Making a One-Shot Button Press</a:t>
            </a:r>
            <a:endParaRPr lang="en-US" dirty="0"/>
          </a:p>
          <a:p>
            <a:pPr lvl="1"/>
            <a:r>
              <a:rPr lang="en-US" dirty="0">
                <a:hlinkClick r:id="rId8"/>
              </a:rPr>
              <a:t>Adding Safety Features to Your Robot Code</a:t>
            </a:r>
            <a:endParaRPr lang="en-US" dirty="0"/>
          </a:p>
          <a:p>
            <a:pPr lvl="1"/>
            <a:r>
              <a:rPr lang="en-US" dirty="0">
                <a:hlinkClick r:id="rId9"/>
              </a:rPr>
              <a:t>How to Use Joystick Buttons to Control Motors or Solenoids</a:t>
            </a:r>
            <a:endParaRPr lang="en-US" dirty="0"/>
          </a:p>
          <a:p>
            <a:pPr lvl="1"/>
            <a:r>
              <a:rPr lang="en-US" dirty="0">
                <a:hlinkClick r:id="rId10"/>
              </a:rPr>
              <a:t>Local and Global Variables in LabVIEW for FRC</a:t>
            </a:r>
            <a:endParaRPr lang="en-US" dirty="0"/>
          </a:p>
          <a:p>
            <a:pPr lvl="1"/>
            <a:r>
              <a:rPr lang="en-US" dirty="0">
                <a:hlinkClick r:id="rId11"/>
              </a:rPr>
              <a:t>Using the Compressor in LabVIEW</a:t>
            </a:r>
            <a:endParaRPr lang="en-US" dirty="0"/>
          </a:p>
        </p:txBody>
      </p:sp>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spTree>
    <p:extLst>
      <p:ext uri="{BB962C8B-B14F-4D97-AF65-F5344CB8AC3E}">
        <p14:creationId xmlns:p14="http://schemas.microsoft.com/office/powerpoint/2010/main" val="16858048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45014"/>
            <a:ext cx="9905998" cy="1478570"/>
          </a:xfrm>
        </p:spPr>
        <p:txBody>
          <a:bodyPr/>
          <a:lstStyle/>
          <a:p>
            <a:pPr marL="457200" lvl="1" indent="0" algn="ctr">
              <a:buNone/>
            </a:pPr>
            <a:r>
              <a:rPr lang="en-US" sz="2400" dirty="0" smtClean="0">
                <a:solidFill>
                  <a:schemeClr val="bg1"/>
                </a:solidFill>
              </a:rPr>
              <a:t>FRC WPI Robotics Library Overview  </a:t>
            </a:r>
            <a:endParaRPr lang="en-US" sz="2400" dirty="0">
              <a:solidFill>
                <a:schemeClr val="bg1"/>
              </a:solidFill>
            </a:endParaRPr>
          </a:p>
        </p:txBody>
      </p:sp>
      <p:sp>
        <p:nvSpPr>
          <p:cNvPr id="3" name="Content Placeholder 2"/>
          <p:cNvSpPr>
            <a:spLocks noGrp="1"/>
          </p:cNvSpPr>
          <p:nvPr>
            <p:ph idx="1"/>
          </p:nvPr>
        </p:nvSpPr>
        <p:spPr>
          <a:xfrm>
            <a:off x="1225633" y="1558362"/>
            <a:ext cx="9905999" cy="587309"/>
          </a:xfrm>
        </p:spPr>
        <p:txBody>
          <a:bodyPr>
            <a:noAutofit/>
          </a:bodyPr>
          <a:lstStyle/>
          <a:p>
            <a:pPr marL="457200" lvl="1" indent="0" algn="ctr">
              <a:buNone/>
            </a:pPr>
            <a:r>
              <a:rPr lang="en-US" sz="2400" u="sng" dirty="0">
                <a:hlinkClick r:id="rId2"/>
              </a:rPr>
              <a:t>FRC WPI Robotics Library </a:t>
            </a:r>
            <a:r>
              <a:rPr lang="en-US" sz="2400" u="sng" dirty="0" smtClean="0">
                <a:hlinkClick r:id="rId2"/>
              </a:rPr>
              <a:t>Overview</a:t>
            </a:r>
            <a:r>
              <a:rPr lang="en-US" sz="2400" u="sng" dirty="0" smtClean="0"/>
              <a:t>    </a:t>
            </a:r>
            <a:endParaRPr lang="en-US" sz="2400" dirty="0" smtClean="0">
              <a:solidFill>
                <a:schemeClr val="bg1"/>
              </a:solidFill>
            </a:endParaRPr>
          </a:p>
          <a:p>
            <a:pPr marL="457200" lvl="1" indent="0" algn="ctr">
              <a:buNone/>
            </a:pPr>
            <a:r>
              <a:rPr lang="en-US" sz="2400" b="1" dirty="0" smtClean="0">
                <a:solidFill>
                  <a:srgbClr val="0000FF"/>
                </a:solidFill>
              </a:rPr>
              <a:t>The link above takes to the topics below</a:t>
            </a:r>
            <a:endParaRPr lang="en-US" sz="2400" b="1" dirty="0">
              <a:solidFill>
                <a:srgbClr val="0000FF"/>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sp>
        <p:nvSpPr>
          <p:cNvPr id="7" name="Content Placeholder 2"/>
          <p:cNvSpPr txBox="1">
            <a:spLocks/>
          </p:cNvSpPr>
          <p:nvPr/>
        </p:nvSpPr>
        <p:spPr>
          <a:xfrm>
            <a:off x="2221511" y="2815628"/>
            <a:ext cx="2567769" cy="3705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ctr">
              <a:buFont typeface="Arial" panose="020B0604020202020204" pitchFamily="34" charset="0"/>
              <a:buNone/>
            </a:pPr>
            <a:r>
              <a:rPr lang="en-US" sz="3200" dirty="0" smtClean="0">
                <a:solidFill>
                  <a:schemeClr val="bg1"/>
                </a:solidFill>
              </a:rPr>
              <a:t>Introduction</a:t>
            </a:r>
          </a:p>
          <a:p>
            <a:pPr marL="457200" lvl="1" indent="0" algn="ctr">
              <a:buFont typeface="Arial" panose="020B0604020202020204" pitchFamily="34" charset="0"/>
              <a:buNone/>
            </a:pPr>
            <a:r>
              <a:rPr lang="en-US" sz="3200" dirty="0" err="1" smtClean="0">
                <a:solidFill>
                  <a:schemeClr val="bg1"/>
                </a:solidFill>
              </a:rPr>
              <a:t>RobotDrive</a:t>
            </a:r>
            <a:endParaRPr lang="en-US" sz="3200" dirty="0" smtClean="0">
              <a:solidFill>
                <a:schemeClr val="bg1"/>
              </a:solidFill>
            </a:endParaRPr>
          </a:p>
          <a:p>
            <a:pPr marL="457200" lvl="1" indent="0" algn="ctr">
              <a:buFont typeface="Arial" panose="020B0604020202020204" pitchFamily="34" charset="0"/>
              <a:buNone/>
            </a:pPr>
            <a:r>
              <a:rPr lang="en-US" sz="3200" dirty="0" smtClean="0">
                <a:solidFill>
                  <a:schemeClr val="bg1"/>
                </a:solidFill>
              </a:rPr>
              <a:t>Sensors</a:t>
            </a:r>
          </a:p>
          <a:p>
            <a:pPr marL="457200" lvl="1" indent="0" algn="ctr">
              <a:buFont typeface="Arial" panose="020B0604020202020204" pitchFamily="34" charset="0"/>
              <a:buNone/>
            </a:pPr>
            <a:r>
              <a:rPr lang="en-US" sz="3200" dirty="0" smtClean="0">
                <a:solidFill>
                  <a:schemeClr val="bg1"/>
                </a:solidFill>
              </a:rPr>
              <a:t>Actuators</a:t>
            </a:r>
          </a:p>
          <a:p>
            <a:pPr marL="457200" lvl="1" indent="0" algn="ctr">
              <a:buFont typeface="Arial" panose="020B0604020202020204" pitchFamily="34" charset="0"/>
              <a:buNone/>
            </a:pPr>
            <a:r>
              <a:rPr lang="en-US" sz="3200" dirty="0" smtClean="0">
                <a:solidFill>
                  <a:schemeClr val="bg1"/>
                </a:solidFill>
              </a:rPr>
              <a:t>I/O</a:t>
            </a:r>
          </a:p>
        </p:txBody>
      </p:sp>
      <p:sp>
        <p:nvSpPr>
          <p:cNvPr id="8" name="Content Placeholder 2"/>
          <p:cNvSpPr txBox="1">
            <a:spLocks/>
          </p:cNvSpPr>
          <p:nvPr/>
        </p:nvSpPr>
        <p:spPr>
          <a:xfrm>
            <a:off x="5879114" y="2815628"/>
            <a:ext cx="3771880" cy="367071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1" indent="0" algn="ctr">
              <a:buFont typeface="Arial" panose="020B0604020202020204" pitchFamily="34" charset="0"/>
              <a:buNone/>
            </a:pPr>
            <a:r>
              <a:rPr lang="en-US" sz="3200" dirty="0" smtClean="0">
                <a:solidFill>
                  <a:schemeClr val="bg1"/>
                </a:solidFill>
              </a:rPr>
              <a:t>Driver Station</a:t>
            </a:r>
          </a:p>
          <a:p>
            <a:pPr marL="457200" lvl="1" indent="0" algn="ctr">
              <a:buFont typeface="Arial" panose="020B0604020202020204" pitchFamily="34" charset="0"/>
              <a:buNone/>
            </a:pPr>
            <a:r>
              <a:rPr lang="en-US" sz="3200" dirty="0" smtClean="0">
                <a:solidFill>
                  <a:schemeClr val="bg1"/>
                </a:solidFill>
              </a:rPr>
              <a:t>Camera</a:t>
            </a:r>
          </a:p>
          <a:p>
            <a:pPr marL="457200" lvl="1" indent="0" algn="ctr">
              <a:buFont typeface="Arial" panose="020B0604020202020204" pitchFamily="34" charset="0"/>
              <a:buNone/>
            </a:pPr>
            <a:r>
              <a:rPr lang="en-US" sz="3200" dirty="0" smtClean="0">
                <a:solidFill>
                  <a:schemeClr val="bg1"/>
                </a:solidFill>
              </a:rPr>
              <a:t>Communication</a:t>
            </a:r>
          </a:p>
          <a:p>
            <a:pPr marL="457200" lvl="1" indent="0" algn="ctr">
              <a:buFont typeface="Arial" panose="020B0604020202020204" pitchFamily="34" charset="0"/>
              <a:buNone/>
            </a:pPr>
            <a:r>
              <a:rPr lang="en-US" sz="3200" dirty="0" smtClean="0">
                <a:solidFill>
                  <a:schemeClr val="bg1"/>
                </a:solidFill>
              </a:rPr>
              <a:t>Utilities</a:t>
            </a:r>
          </a:p>
          <a:p>
            <a:pPr marL="457200" lvl="1" indent="0" algn="ctr">
              <a:buFont typeface="Arial" panose="020B0604020202020204" pitchFamily="34" charset="0"/>
              <a:buNone/>
            </a:pPr>
            <a:r>
              <a:rPr lang="en-US" sz="3200" dirty="0" smtClean="0">
                <a:solidFill>
                  <a:schemeClr val="bg1"/>
                </a:solidFill>
              </a:rPr>
              <a:t>Power</a:t>
            </a:r>
            <a:endParaRPr lang="en-US" sz="3200" dirty="0">
              <a:solidFill>
                <a:schemeClr val="bg1"/>
              </a:solidFill>
            </a:endParaRPr>
          </a:p>
        </p:txBody>
      </p:sp>
    </p:spTree>
    <p:extLst>
      <p:ext uri="{BB962C8B-B14F-4D97-AF65-F5344CB8AC3E}">
        <p14:creationId xmlns:p14="http://schemas.microsoft.com/office/powerpoint/2010/main" val="9982920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571" y="32982"/>
            <a:ext cx="9905998" cy="1478570"/>
          </a:xfrm>
        </p:spPr>
        <p:txBody>
          <a:bodyPr/>
          <a:lstStyle/>
          <a:p>
            <a:pPr algn="ctr"/>
            <a:r>
              <a:rPr lang="en-US" dirty="0" smtClean="0">
                <a:solidFill>
                  <a:schemeClr val="bg1"/>
                </a:solidFill>
              </a:rPr>
              <a:t>Programming motor control</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3074" name="Picture 2" descr="Falcon 500 Motor User 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532" y="1594458"/>
            <a:ext cx="8729831" cy="431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0358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571" y="32982"/>
            <a:ext cx="9905998" cy="1478570"/>
          </a:xfrm>
        </p:spPr>
        <p:txBody>
          <a:bodyPr/>
          <a:lstStyle/>
          <a:p>
            <a:pPr algn="ctr"/>
            <a:r>
              <a:rPr lang="en-US" dirty="0" smtClean="0">
                <a:solidFill>
                  <a:schemeClr val="bg1"/>
                </a:solidFill>
              </a:rPr>
              <a:t>Programming motor control</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739" y="1487488"/>
            <a:ext cx="11506487" cy="5049790"/>
          </a:xfrm>
          <a:prstGeom prst="rect">
            <a:avLst/>
          </a:prstGeom>
        </p:spPr>
      </p:pic>
      <p:sp>
        <p:nvSpPr>
          <p:cNvPr id="7" name="TextBox 6"/>
          <p:cNvSpPr txBox="1"/>
          <p:nvPr/>
        </p:nvSpPr>
        <p:spPr>
          <a:xfrm>
            <a:off x="1890701" y="3086753"/>
            <a:ext cx="931665" cy="461665"/>
          </a:xfrm>
          <a:prstGeom prst="rect">
            <a:avLst/>
          </a:prstGeom>
          <a:noFill/>
        </p:spPr>
        <p:txBody>
          <a:bodyPr wrap="none" rtlCol="0">
            <a:spAutoFit/>
          </a:bodyPr>
          <a:lstStyle/>
          <a:p>
            <a:r>
              <a:rPr lang="en-US" sz="2400" b="1" dirty="0" smtClean="0">
                <a:solidFill>
                  <a:schemeClr val="bg1"/>
                </a:solidFill>
              </a:rPr>
              <a:t>Motor</a:t>
            </a:r>
            <a:endParaRPr lang="en-US" b="1" dirty="0">
              <a:solidFill>
                <a:schemeClr val="bg1"/>
              </a:solidFill>
            </a:endParaRPr>
          </a:p>
        </p:txBody>
      </p:sp>
      <p:sp>
        <p:nvSpPr>
          <p:cNvPr id="9" name="TextBox 8"/>
          <p:cNvSpPr txBox="1"/>
          <p:nvPr/>
        </p:nvSpPr>
        <p:spPr>
          <a:xfrm>
            <a:off x="4938101" y="3086752"/>
            <a:ext cx="2263761" cy="461665"/>
          </a:xfrm>
          <a:prstGeom prst="rect">
            <a:avLst/>
          </a:prstGeom>
          <a:noFill/>
        </p:spPr>
        <p:txBody>
          <a:bodyPr wrap="none" rtlCol="0">
            <a:spAutoFit/>
          </a:bodyPr>
          <a:lstStyle/>
          <a:p>
            <a:r>
              <a:rPr lang="en-US" sz="2400" b="1" dirty="0" smtClean="0">
                <a:solidFill>
                  <a:schemeClr val="bg1"/>
                </a:solidFill>
              </a:rPr>
              <a:t>Motor Controller</a:t>
            </a:r>
            <a:endParaRPr lang="en-US" b="1" dirty="0">
              <a:solidFill>
                <a:schemeClr val="bg1"/>
              </a:solidFill>
            </a:endParaRPr>
          </a:p>
        </p:txBody>
      </p:sp>
      <p:sp>
        <p:nvSpPr>
          <p:cNvPr id="10" name="TextBox 9"/>
          <p:cNvSpPr txBox="1"/>
          <p:nvPr/>
        </p:nvSpPr>
        <p:spPr>
          <a:xfrm>
            <a:off x="7856034" y="6306445"/>
            <a:ext cx="4150880" cy="461665"/>
          </a:xfrm>
          <a:prstGeom prst="rect">
            <a:avLst/>
          </a:prstGeom>
          <a:noFill/>
        </p:spPr>
        <p:txBody>
          <a:bodyPr wrap="none" rtlCol="0">
            <a:spAutoFit/>
          </a:bodyPr>
          <a:lstStyle/>
          <a:p>
            <a:r>
              <a:rPr lang="en-US" sz="2400" b="1" dirty="0" smtClean="0">
                <a:solidFill>
                  <a:schemeClr val="bg1"/>
                </a:solidFill>
              </a:rPr>
              <a:t>PDP – Power Distribution Panel</a:t>
            </a:r>
            <a:endParaRPr lang="en-US" b="1" dirty="0">
              <a:solidFill>
                <a:schemeClr val="bg1"/>
              </a:solidFill>
            </a:endParaRPr>
          </a:p>
        </p:txBody>
      </p:sp>
    </p:spTree>
    <p:extLst>
      <p:ext uri="{BB962C8B-B14F-4D97-AF65-F5344CB8AC3E}">
        <p14:creationId xmlns:p14="http://schemas.microsoft.com/office/powerpoint/2010/main" val="2697264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571" y="32982"/>
            <a:ext cx="9905998" cy="1478570"/>
          </a:xfrm>
        </p:spPr>
        <p:txBody>
          <a:bodyPr/>
          <a:lstStyle/>
          <a:p>
            <a:pPr algn="ctr"/>
            <a:r>
              <a:rPr lang="en-US" dirty="0" smtClean="0">
                <a:solidFill>
                  <a:schemeClr val="bg1"/>
                </a:solidFill>
              </a:rPr>
              <a:t>Programming motor control</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0895" y="2475397"/>
            <a:ext cx="7068536" cy="4315427"/>
          </a:xfrm>
          <a:prstGeom prst="rect">
            <a:avLst/>
          </a:prstGeom>
        </p:spPr>
      </p:pic>
      <p:sp>
        <p:nvSpPr>
          <p:cNvPr id="8" name="TextBox 7"/>
          <p:cNvSpPr txBox="1"/>
          <p:nvPr/>
        </p:nvSpPr>
        <p:spPr>
          <a:xfrm>
            <a:off x="3874884" y="1384299"/>
            <a:ext cx="4321248" cy="523220"/>
          </a:xfrm>
          <a:prstGeom prst="rect">
            <a:avLst/>
          </a:prstGeom>
          <a:noFill/>
        </p:spPr>
        <p:txBody>
          <a:bodyPr wrap="none" rtlCol="0">
            <a:spAutoFit/>
          </a:bodyPr>
          <a:lstStyle/>
          <a:p>
            <a:r>
              <a:rPr lang="en-US" sz="2800" b="1" u="sng" dirty="0">
                <a:hlinkClick r:id="rId5"/>
              </a:rPr>
              <a:t>Basic Motor Control </a:t>
            </a:r>
            <a:r>
              <a:rPr lang="en-US" sz="2800" b="1" u="sng" dirty="0" smtClean="0">
                <a:hlinkClick r:id="rId5"/>
              </a:rPr>
              <a:t>Tutorial</a:t>
            </a:r>
            <a:endParaRPr lang="en-US" sz="2800" b="1" dirty="0"/>
          </a:p>
        </p:txBody>
      </p:sp>
      <p:sp>
        <p:nvSpPr>
          <p:cNvPr id="6" name="Rectangle 5"/>
          <p:cNvSpPr/>
          <p:nvPr/>
        </p:nvSpPr>
        <p:spPr>
          <a:xfrm>
            <a:off x="512222" y="1907519"/>
            <a:ext cx="10678693" cy="461665"/>
          </a:xfrm>
          <a:prstGeom prst="rect">
            <a:avLst/>
          </a:prstGeom>
        </p:spPr>
        <p:txBody>
          <a:bodyPr wrap="none">
            <a:spAutoFit/>
          </a:bodyPr>
          <a:lstStyle/>
          <a:p>
            <a:pPr lvl="1" algn="ctr"/>
            <a:r>
              <a:rPr lang="en-US" sz="2400" b="1" dirty="0" smtClean="0">
                <a:solidFill>
                  <a:srgbClr val="0000FF"/>
                </a:solidFill>
              </a:rPr>
              <a:t>Click on the </a:t>
            </a:r>
            <a:r>
              <a:rPr lang="en-US" sz="2400" b="1" dirty="0">
                <a:solidFill>
                  <a:srgbClr val="0000FF"/>
                </a:solidFill>
              </a:rPr>
              <a:t>link above </a:t>
            </a:r>
            <a:r>
              <a:rPr lang="en-US" sz="2400" b="1" dirty="0" smtClean="0">
                <a:solidFill>
                  <a:srgbClr val="0000FF"/>
                </a:solidFill>
              </a:rPr>
              <a:t>to learn how to make the motor control program below</a:t>
            </a:r>
            <a:endParaRPr lang="en-US" sz="2400" b="1" dirty="0">
              <a:solidFill>
                <a:srgbClr val="0000FF"/>
              </a:solidFill>
            </a:endParaRPr>
          </a:p>
        </p:txBody>
      </p:sp>
    </p:spTree>
    <p:extLst>
      <p:ext uri="{BB962C8B-B14F-4D97-AF65-F5344CB8AC3E}">
        <p14:creationId xmlns:p14="http://schemas.microsoft.com/office/powerpoint/2010/main" val="34463329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93BE3D-851B-4499-888E-84F7CF444819}"/>
              </a:ext>
            </a:extLst>
          </p:cNvPr>
          <p:cNvSpPr>
            <a:spLocks noGrp="1"/>
          </p:cNvSpPr>
          <p:nvPr>
            <p:ph type="title"/>
          </p:nvPr>
        </p:nvSpPr>
        <p:spPr>
          <a:noFill/>
        </p:spPr>
        <p:txBody>
          <a:bodyPr/>
          <a:lstStyle/>
          <a:p>
            <a:pPr algn="ctr"/>
            <a:r>
              <a:rPr lang="en-US" dirty="0" smtClean="0">
                <a:solidFill>
                  <a:schemeClr val="bg1"/>
                </a:solidFill>
              </a:rPr>
              <a:t>Tasks</a:t>
            </a:r>
            <a:endParaRPr lang="en-US" dirty="0">
              <a:solidFill>
                <a:schemeClr val="bg1"/>
              </a:solidFill>
            </a:endParaRPr>
          </a:p>
        </p:txBody>
      </p:sp>
      <p:sp>
        <p:nvSpPr>
          <p:cNvPr id="3" name="Content Placeholder 2">
            <a:extLst>
              <a:ext uri="{FF2B5EF4-FFF2-40B4-BE49-F238E27FC236}">
                <a16:creationId xmlns="" xmlns:a16="http://schemas.microsoft.com/office/drawing/2014/main" id="{581DAD7C-FC86-44BE-BE13-F05573D2D926}"/>
              </a:ext>
            </a:extLst>
          </p:cNvPr>
          <p:cNvSpPr>
            <a:spLocks noGrp="1"/>
          </p:cNvSpPr>
          <p:nvPr>
            <p:ph idx="1"/>
          </p:nvPr>
        </p:nvSpPr>
        <p:spPr>
          <a:xfrm>
            <a:off x="1557197" y="2266215"/>
            <a:ext cx="4345578" cy="3541714"/>
          </a:xfrm>
        </p:spPr>
        <p:txBody>
          <a:bodyPr>
            <a:normAutofit fontScale="92500"/>
          </a:bodyPr>
          <a:lstStyle/>
          <a:p>
            <a:pPr marL="457200" indent="-457200">
              <a:buFont typeface="+mj-lt"/>
              <a:buAutoNum type="arabicPeriod"/>
            </a:pPr>
            <a:r>
              <a:rPr lang="en-US" dirty="0" smtClean="0">
                <a:solidFill>
                  <a:schemeClr val="bg1"/>
                </a:solidFill>
              </a:rPr>
              <a:t>Lear LabVIEW</a:t>
            </a:r>
          </a:p>
          <a:p>
            <a:pPr marL="457200" indent="-457200">
              <a:buFont typeface="+mj-lt"/>
              <a:buAutoNum type="arabicPeriod"/>
            </a:pPr>
            <a:r>
              <a:rPr lang="en-US" dirty="0" smtClean="0">
                <a:solidFill>
                  <a:schemeClr val="bg1"/>
                </a:solidFill>
              </a:rPr>
              <a:t>Lear how to program the Robot</a:t>
            </a:r>
            <a:endParaRPr lang="en-US" dirty="0">
              <a:solidFill>
                <a:schemeClr val="bg1"/>
              </a:solidFill>
            </a:endParaRPr>
          </a:p>
          <a:p>
            <a:pPr marL="457200" indent="-457200">
              <a:buFont typeface="+mj-lt"/>
              <a:buAutoNum type="arabicPeriod"/>
            </a:pPr>
            <a:r>
              <a:rPr lang="en-US" dirty="0" smtClean="0">
                <a:solidFill>
                  <a:schemeClr val="bg1"/>
                </a:solidFill>
              </a:rPr>
              <a:t>Program the Radio</a:t>
            </a:r>
            <a:endParaRPr lang="en-US" dirty="0">
              <a:solidFill>
                <a:schemeClr val="bg1"/>
              </a:solidFill>
            </a:endParaRPr>
          </a:p>
          <a:p>
            <a:pPr marL="457200" indent="-457200">
              <a:buFont typeface="+mj-lt"/>
              <a:buAutoNum type="arabicPeriod"/>
            </a:pPr>
            <a:r>
              <a:rPr lang="en-US" dirty="0" smtClean="0">
                <a:solidFill>
                  <a:schemeClr val="bg1"/>
                </a:solidFill>
              </a:rPr>
              <a:t>Imaging the RoboRIO</a:t>
            </a:r>
            <a:endParaRPr lang="en-US" dirty="0">
              <a:solidFill>
                <a:schemeClr val="bg1"/>
              </a:solidFill>
            </a:endParaRPr>
          </a:p>
          <a:p>
            <a:pPr marL="457200" indent="-457200">
              <a:buFont typeface="+mj-lt"/>
              <a:buAutoNum type="arabicPeriod"/>
            </a:pPr>
            <a:r>
              <a:rPr lang="en-US" dirty="0" smtClean="0">
                <a:solidFill>
                  <a:schemeClr val="bg1"/>
                </a:solidFill>
              </a:rPr>
              <a:t>Make a build</a:t>
            </a:r>
            <a:endParaRPr lang="en-US" dirty="0">
              <a:solidFill>
                <a:schemeClr val="bg1"/>
              </a:solidFill>
            </a:endParaRPr>
          </a:p>
          <a:p>
            <a:pPr marL="457200" indent="-457200">
              <a:buFont typeface="+mj-lt"/>
              <a:buAutoNum type="arabicPeriod"/>
            </a:pPr>
            <a:r>
              <a:rPr lang="en-US" dirty="0" smtClean="0">
                <a:solidFill>
                  <a:schemeClr val="bg1"/>
                </a:solidFill>
              </a:rPr>
              <a:t>Deploy a build</a:t>
            </a:r>
            <a:endParaRPr lang="en-US" dirty="0">
              <a:solidFill>
                <a:schemeClr val="bg1"/>
              </a:solidFill>
            </a:endParaRPr>
          </a:p>
          <a:p>
            <a:pPr marL="0" indent="0">
              <a:buNone/>
            </a:pP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6" name="Content Placeholder 2">
            <a:extLst>
              <a:ext uri="{FF2B5EF4-FFF2-40B4-BE49-F238E27FC236}">
                <a16:creationId xmlns="" xmlns:a16="http://schemas.microsoft.com/office/drawing/2014/main" id="{581DAD7C-FC86-44BE-BE13-F05573D2D926}"/>
              </a:ext>
            </a:extLst>
          </p:cNvPr>
          <p:cNvSpPr txBox="1">
            <a:spLocks/>
          </p:cNvSpPr>
          <p:nvPr/>
        </p:nvSpPr>
        <p:spPr>
          <a:xfrm>
            <a:off x="6701833" y="2266215"/>
            <a:ext cx="5330222"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mj-lt"/>
              <a:buAutoNum type="arabicPeriod" startAt="7"/>
            </a:pPr>
            <a:r>
              <a:rPr lang="en-US" dirty="0" smtClean="0">
                <a:solidFill>
                  <a:schemeClr val="bg1"/>
                </a:solidFill>
              </a:rPr>
              <a:t>Lear how to program the motor controllers</a:t>
            </a:r>
          </a:p>
          <a:p>
            <a:pPr marL="457200" indent="-457200">
              <a:buFont typeface="+mj-lt"/>
              <a:buAutoNum type="arabicPeriod" startAt="7"/>
            </a:pPr>
            <a:r>
              <a:rPr lang="en-US" dirty="0" smtClean="0">
                <a:solidFill>
                  <a:schemeClr val="bg1"/>
                </a:solidFill>
              </a:rPr>
              <a:t>Learn how to use </a:t>
            </a:r>
            <a:r>
              <a:rPr lang="en-US" dirty="0" err="1" smtClean="0">
                <a:solidFill>
                  <a:schemeClr val="bg1"/>
                </a:solidFill>
              </a:rPr>
              <a:t>Github</a:t>
            </a:r>
            <a:endParaRPr lang="en-US" dirty="0" smtClean="0">
              <a:solidFill>
                <a:schemeClr val="bg1"/>
              </a:solidFill>
            </a:endParaRPr>
          </a:p>
          <a:p>
            <a:pPr marL="457200" indent="-457200">
              <a:buFont typeface="+mj-lt"/>
              <a:buAutoNum type="arabicPeriod" startAt="7"/>
            </a:pPr>
            <a:endParaRPr lang="en-US" dirty="0" smtClean="0">
              <a:solidFill>
                <a:schemeClr val="bg1"/>
              </a:solidFill>
            </a:endParaRPr>
          </a:p>
          <a:p>
            <a:pPr marL="0" indent="0">
              <a:buFont typeface="Arial" panose="020B0604020202020204" pitchFamily="34" charset="0"/>
              <a:buNone/>
            </a:pPr>
            <a:endParaRPr lang="en-US" dirty="0">
              <a:solidFill>
                <a:schemeClr val="bg1"/>
              </a:solidFill>
            </a:endParaRPr>
          </a:p>
        </p:txBody>
      </p:sp>
    </p:spTree>
    <p:extLst>
      <p:ext uri="{BB962C8B-B14F-4D97-AF65-F5344CB8AC3E}">
        <p14:creationId xmlns:p14="http://schemas.microsoft.com/office/powerpoint/2010/main" val="1942469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571" y="32982"/>
            <a:ext cx="9905998" cy="1478570"/>
          </a:xfrm>
        </p:spPr>
        <p:txBody>
          <a:bodyPr/>
          <a:lstStyle/>
          <a:p>
            <a:pPr algn="ctr"/>
            <a:r>
              <a:rPr lang="en-US" dirty="0" smtClean="0">
                <a:solidFill>
                  <a:schemeClr val="bg1"/>
                </a:solidFill>
              </a:rPr>
              <a:t>Programming motor control</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6" name="Picture 5"/>
          <p:cNvPicPr>
            <a:picLocks noChangeAspect="1"/>
          </p:cNvPicPr>
          <p:nvPr/>
        </p:nvPicPr>
        <p:blipFill>
          <a:blip r:embed="rId4"/>
          <a:stretch>
            <a:fillRect/>
          </a:stretch>
        </p:blipFill>
        <p:spPr>
          <a:xfrm>
            <a:off x="1339665" y="1371601"/>
            <a:ext cx="9320314" cy="5358446"/>
          </a:xfrm>
          <a:prstGeom prst="rect">
            <a:avLst/>
          </a:prstGeom>
        </p:spPr>
      </p:pic>
    </p:spTree>
    <p:extLst>
      <p:ext uri="{BB962C8B-B14F-4D97-AF65-F5344CB8AC3E}">
        <p14:creationId xmlns:p14="http://schemas.microsoft.com/office/powerpoint/2010/main" val="26661263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Drive motors</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Initialize</a:t>
            </a:r>
          </a:p>
          <a:p>
            <a:pPr marL="0" indent="0">
              <a:buNone/>
            </a:pPr>
            <a:r>
              <a:rPr lang="en-US" sz="3600" dirty="0" smtClean="0">
                <a:solidFill>
                  <a:schemeClr val="bg1"/>
                </a:solidFill>
              </a:rPr>
              <a:t>Control</a:t>
            </a:r>
          </a:p>
          <a:p>
            <a:pPr marL="0" indent="0">
              <a:buNone/>
            </a:pPr>
            <a:r>
              <a:rPr lang="en-US" sz="3600" dirty="0" smtClean="0">
                <a:solidFill>
                  <a:schemeClr val="bg1"/>
                </a:solidFill>
              </a:rPr>
              <a:t>Close</a:t>
            </a: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4183948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661" y="618518"/>
            <a:ext cx="9580750" cy="753083"/>
          </a:xfrm>
        </p:spPr>
        <p:txBody>
          <a:bodyPr/>
          <a:lstStyle/>
          <a:p>
            <a:pPr algn="ctr"/>
            <a:r>
              <a:rPr lang="en-US" dirty="0" smtClean="0">
                <a:solidFill>
                  <a:schemeClr val="bg1"/>
                </a:solidFill>
              </a:rPr>
              <a:t>Drive motors – Initialize motors</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 y="20611"/>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7" name="Picture 6"/>
          <p:cNvPicPr>
            <a:picLocks noChangeAspect="1"/>
          </p:cNvPicPr>
          <p:nvPr/>
        </p:nvPicPr>
        <p:blipFill>
          <a:blip r:embed="rId4"/>
          <a:stretch>
            <a:fillRect/>
          </a:stretch>
        </p:blipFill>
        <p:spPr>
          <a:xfrm>
            <a:off x="1049336" y="2343150"/>
            <a:ext cx="3381375" cy="4514850"/>
          </a:xfrm>
          <a:prstGeom prst="rect">
            <a:avLst/>
          </a:prstGeom>
        </p:spPr>
      </p:pic>
      <p:pic>
        <p:nvPicPr>
          <p:cNvPr id="8" name="Picture 7"/>
          <p:cNvPicPr>
            <a:picLocks noChangeAspect="1"/>
          </p:cNvPicPr>
          <p:nvPr/>
        </p:nvPicPr>
        <p:blipFill>
          <a:blip r:embed="rId5"/>
          <a:stretch>
            <a:fillRect/>
          </a:stretch>
        </p:blipFill>
        <p:spPr>
          <a:xfrm>
            <a:off x="4792394" y="2958838"/>
            <a:ext cx="6823293" cy="2781058"/>
          </a:xfrm>
          <a:prstGeom prst="rect">
            <a:avLst/>
          </a:prstGeom>
        </p:spPr>
      </p:pic>
      <p:sp>
        <p:nvSpPr>
          <p:cNvPr id="10" name="TextBox 9"/>
          <p:cNvSpPr txBox="1"/>
          <p:nvPr/>
        </p:nvSpPr>
        <p:spPr>
          <a:xfrm>
            <a:off x="6808206" y="2073244"/>
            <a:ext cx="3400033" cy="369332"/>
          </a:xfrm>
          <a:prstGeom prst="rect">
            <a:avLst/>
          </a:prstGeom>
          <a:noFill/>
        </p:spPr>
        <p:txBody>
          <a:bodyPr wrap="none" rtlCol="0">
            <a:spAutoFit/>
          </a:bodyPr>
          <a:lstStyle/>
          <a:p>
            <a:r>
              <a:rPr lang="en-US" dirty="0" smtClean="0">
                <a:solidFill>
                  <a:schemeClr val="bg1"/>
                </a:solidFill>
              </a:rPr>
              <a:t>The following code goes in Begin.vi</a:t>
            </a:r>
            <a:endParaRPr lang="en-US" dirty="0">
              <a:solidFill>
                <a:schemeClr val="bg1"/>
              </a:solidFill>
            </a:endParaRPr>
          </a:p>
        </p:txBody>
      </p:sp>
    </p:spTree>
    <p:extLst>
      <p:ext uri="{BB962C8B-B14F-4D97-AF65-F5344CB8AC3E}">
        <p14:creationId xmlns:p14="http://schemas.microsoft.com/office/powerpoint/2010/main" val="3498282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53083"/>
          </a:xfrm>
        </p:spPr>
        <p:txBody>
          <a:bodyPr/>
          <a:lstStyle/>
          <a:p>
            <a:pPr algn="ctr"/>
            <a:r>
              <a:rPr lang="en-US" dirty="0" smtClean="0">
                <a:solidFill>
                  <a:schemeClr val="bg1"/>
                </a:solidFill>
              </a:rPr>
              <a:t>Drive motors – control Motors</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 y="10294"/>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6" name="Picture 5"/>
          <p:cNvPicPr>
            <a:picLocks noChangeAspect="1"/>
          </p:cNvPicPr>
          <p:nvPr/>
        </p:nvPicPr>
        <p:blipFill>
          <a:blip r:embed="rId4"/>
          <a:stretch>
            <a:fillRect/>
          </a:stretch>
        </p:blipFill>
        <p:spPr>
          <a:xfrm>
            <a:off x="6006451" y="2642763"/>
            <a:ext cx="5095875" cy="3600450"/>
          </a:xfrm>
          <a:prstGeom prst="rect">
            <a:avLst/>
          </a:prstGeom>
        </p:spPr>
      </p:pic>
      <p:sp>
        <p:nvSpPr>
          <p:cNvPr id="11" name="TextBox 10"/>
          <p:cNvSpPr txBox="1"/>
          <p:nvPr/>
        </p:nvSpPr>
        <p:spPr>
          <a:xfrm>
            <a:off x="6808206" y="2073244"/>
            <a:ext cx="3492366" cy="369332"/>
          </a:xfrm>
          <a:prstGeom prst="rect">
            <a:avLst/>
          </a:prstGeom>
          <a:noFill/>
        </p:spPr>
        <p:txBody>
          <a:bodyPr wrap="none" rtlCol="0">
            <a:spAutoFit/>
          </a:bodyPr>
          <a:lstStyle/>
          <a:p>
            <a:r>
              <a:rPr lang="en-US" dirty="0" smtClean="0">
                <a:solidFill>
                  <a:schemeClr val="bg1"/>
                </a:solidFill>
              </a:rPr>
              <a:t>The following code goes in Teleop.vi</a:t>
            </a:r>
            <a:endParaRPr lang="en-US" dirty="0">
              <a:solidFill>
                <a:schemeClr val="bg1"/>
              </a:solidFill>
            </a:endParaRPr>
          </a:p>
        </p:txBody>
      </p:sp>
      <p:pic>
        <p:nvPicPr>
          <p:cNvPr id="12" name="Picture 11"/>
          <p:cNvPicPr>
            <a:picLocks noChangeAspect="1"/>
          </p:cNvPicPr>
          <p:nvPr/>
        </p:nvPicPr>
        <p:blipFill>
          <a:blip r:embed="rId5"/>
          <a:stretch>
            <a:fillRect/>
          </a:stretch>
        </p:blipFill>
        <p:spPr>
          <a:xfrm>
            <a:off x="1368424" y="1805318"/>
            <a:ext cx="3381375" cy="4514850"/>
          </a:xfrm>
          <a:prstGeom prst="rect">
            <a:avLst/>
          </a:prstGeom>
        </p:spPr>
      </p:pic>
    </p:spTree>
    <p:extLst>
      <p:ext uri="{BB962C8B-B14F-4D97-AF65-F5344CB8AC3E}">
        <p14:creationId xmlns:p14="http://schemas.microsoft.com/office/powerpoint/2010/main" val="52556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53083"/>
          </a:xfrm>
        </p:spPr>
        <p:txBody>
          <a:bodyPr/>
          <a:lstStyle/>
          <a:p>
            <a:pPr algn="ctr"/>
            <a:r>
              <a:rPr lang="en-US" dirty="0" smtClean="0">
                <a:solidFill>
                  <a:schemeClr val="bg1"/>
                </a:solidFill>
              </a:rPr>
              <a:t>Drive motors – close motors</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 y="20611"/>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10" name="TextBox 9"/>
          <p:cNvSpPr txBox="1"/>
          <p:nvPr/>
        </p:nvSpPr>
        <p:spPr>
          <a:xfrm>
            <a:off x="6808206" y="2073244"/>
            <a:ext cx="3372783" cy="369332"/>
          </a:xfrm>
          <a:prstGeom prst="rect">
            <a:avLst/>
          </a:prstGeom>
          <a:noFill/>
        </p:spPr>
        <p:txBody>
          <a:bodyPr wrap="none" rtlCol="0">
            <a:spAutoFit/>
          </a:bodyPr>
          <a:lstStyle/>
          <a:p>
            <a:r>
              <a:rPr lang="en-US" dirty="0" smtClean="0">
                <a:solidFill>
                  <a:schemeClr val="bg1"/>
                </a:solidFill>
              </a:rPr>
              <a:t>The following code goes in Finish.vi</a:t>
            </a:r>
            <a:endParaRPr lang="en-US" dirty="0">
              <a:solidFill>
                <a:schemeClr val="bg1"/>
              </a:solidFill>
            </a:endParaRPr>
          </a:p>
        </p:txBody>
      </p:sp>
      <p:pic>
        <p:nvPicPr>
          <p:cNvPr id="3" name="Picture 2"/>
          <p:cNvPicPr>
            <a:picLocks noChangeAspect="1"/>
          </p:cNvPicPr>
          <p:nvPr/>
        </p:nvPicPr>
        <p:blipFill>
          <a:blip r:embed="rId4"/>
          <a:stretch>
            <a:fillRect/>
          </a:stretch>
        </p:blipFill>
        <p:spPr>
          <a:xfrm>
            <a:off x="1141413" y="2012753"/>
            <a:ext cx="3381375" cy="4514850"/>
          </a:xfrm>
          <a:prstGeom prst="rect">
            <a:avLst/>
          </a:prstGeom>
        </p:spPr>
      </p:pic>
      <p:pic>
        <p:nvPicPr>
          <p:cNvPr id="6" name="Picture 5"/>
          <p:cNvPicPr>
            <a:picLocks noChangeAspect="1"/>
          </p:cNvPicPr>
          <p:nvPr/>
        </p:nvPicPr>
        <p:blipFill>
          <a:blip r:embed="rId5"/>
          <a:stretch>
            <a:fillRect/>
          </a:stretch>
        </p:blipFill>
        <p:spPr>
          <a:xfrm>
            <a:off x="5456080" y="3224401"/>
            <a:ext cx="6420880" cy="1954181"/>
          </a:xfrm>
          <a:prstGeom prst="rect">
            <a:avLst/>
          </a:prstGeom>
        </p:spPr>
      </p:pic>
    </p:spTree>
    <p:extLst>
      <p:ext uri="{BB962C8B-B14F-4D97-AF65-F5344CB8AC3E}">
        <p14:creationId xmlns:p14="http://schemas.microsoft.com/office/powerpoint/2010/main" val="3199186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Other motors</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a:hlinkClick r:id="rId2"/>
              </a:rPr>
              <a:t>Add an Independent Motor to a Project</a:t>
            </a:r>
            <a:endParaRPr lang="en-US" sz="3600" dirty="0"/>
          </a:p>
          <a:p>
            <a:pPr marL="0" indent="0">
              <a:buNone/>
            </a:pPr>
            <a:r>
              <a:rPr lang="en-US" sz="3600" dirty="0" smtClean="0">
                <a:solidFill>
                  <a:schemeClr val="bg1"/>
                </a:solidFill>
              </a:rPr>
              <a:t>Initialize</a:t>
            </a:r>
          </a:p>
          <a:p>
            <a:pPr marL="0" indent="0">
              <a:buNone/>
            </a:pPr>
            <a:r>
              <a:rPr lang="en-US" sz="3600" dirty="0" smtClean="0">
                <a:solidFill>
                  <a:schemeClr val="bg1"/>
                </a:solidFill>
              </a:rPr>
              <a:t>Use</a:t>
            </a:r>
          </a:p>
          <a:p>
            <a:pPr marL="0" indent="0">
              <a:buNone/>
            </a:pPr>
            <a:r>
              <a:rPr lang="en-US" sz="3600" dirty="0">
                <a:solidFill>
                  <a:schemeClr val="bg1"/>
                </a:solidFill>
              </a:rPr>
              <a:t>Close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3315533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Other motors - initialize</a:t>
            </a:r>
            <a:endParaRPr lang="en-US" dirty="0">
              <a:solidFill>
                <a:schemeClr val="bg1"/>
              </a:solidFill>
            </a:endParaRPr>
          </a:p>
        </p:txBody>
      </p:sp>
      <p:sp>
        <p:nvSpPr>
          <p:cNvPr id="3" name="Content Placeholder 2"/>
          <p:cNvSpPr>
            <a:spLocks noGrp="1"/>
          </p:cNvSpPr>
          <p:nvPr>
            <p:ph idx="1"/>
          </p:nvPr>
        </p:nvSpPr>
        <p:spPr>
          <a:xfrm>
            <a:off x="1141412" y="2249487"/>
            <a:ext cx="9905999" cy="1829218"/>
          </a:xfrm>
        </p:spPr>
        <p:txBody>
          <a:bodyPr>
            <a:noAutofit/>
          </a:bodyPr>
          <a:lstStyle/>
          <a:p>
            <a:pPr marL="0" indent="0">
              <a:buNone/>
            </a:pPr>
            <a:r>
              <a:rPr lang="en-US" sz="1800" dirty="0" smtClean="0">
                <a:solidFill>
                  <a:schemeClr val="bg1"/>
                </a:solidFill>
              </a:rPr>
              <a:t>FIRST</a:t>
            </a:r>
            <a:r>
              <a:rPr lang="en-US" sz="1800" dirty="0">
                <a:solidFill>
                  <a:schemeClr val="bg1"/>
                </a:solidFill>
              </a:rPr>
              <a:t>, create a motor reference in the Begin.vi, using the Motor Control Open VI and Motor Control </a:t>
            </a:r>
            <a:r>
              <a:rPr lang="en-US" sz="1800" dirty="0" err="1">
                <a:solidFill>
                  <a:schemeClr val="bg1"/>
                </a:solidFill>
              </a:rPr>
              <a:t>Refnum</a:t>
            </a:r>
            <a:r>
              <a:rPr lang="en-US" sz="1800" dirty="0">
                <a:solidFill>
                  <a:schemeClr val="bg1"/>
                </a:solidFill>
              </a:rPr>
              <a:t> Registry Set VI. These can be found by right-clicking in the block diagram and going to WPI Robotics Library&gt;&gt;</a:t>
            </a:r>
            <a:r>
              <a:rPr lang="en-US" sz="1800" dirty="0" err="1">
                <a:solidFill>
                  <a:schemeClr val="bg1"/>
                </a:solidFill>
              </a:rPr>
              <a:t>RobotDrive</a:t>
            </a:r>
            <a:r>
              <a:rPr lang="en-US" sz="1800" dirty="0">
                <a:solidFill>
                  <a:schemeClr val="bg1"/>
                </a:solidFill>
              </a:rPr>
              <a:t>&gt;&gt;Motor Control. Choose your PWM line and name your motor. I named mine “Lift Motor” and connected it to PWM 7. (I also included and enabled the Motor Control Safety </a:t>
            </a:r>
            <a:r>
              <a:rPr lang="en-US" sz="1800" dirty="0" err="1">
                <a:solidFill>
                  <a:schemeClr val="bg1"/>
                </a:solidFill>
              </a:rPr>
              <a:t>Config</a:t>
            </a:r>
            <a:r>
              <a:rPr lang="en-US" sz="1800" dirty="0">
                <a:solidFill>
                  <a:schemeClr val="bg1"/>
                </a:solidFill>
              </a:rPr>
              <a:t> VI, which automatically turns off the motor if it loses connection</a:t>
            </a:r>
            <a:r>
              <a:rPr lang="en-US" sz="1800" dirty="0" smtClean="0">
                <a:solidFill>
                  <a:schemeClr val="bg1"/>
                </a:solidFill>
              </a:rPr>
              <a:t>.)</a:t>
            </a:r>
            <a:endParaRPr lang="en-US" sz="18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1028" name="Picture 4" descr="../../../../_images/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2996" y="3958306"/>
            <a:ext cx="6245225" cy="2852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1200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Other motors – Use it</a:t>
            </a:r>
            <a:endParaRPr lang="en-US" dirty="0">
              <a:solidFill>
                <a:schemeClr val="bg1"/>
              </a:solidFill>
            </a:endParaRPr>
          </a:p>
        </p:txBody>
      </p:sp>
      <p:sp>
        <p:nvSpPr>
          <p:cNvPr id="3" name="Content Placeholder 2"/>
          <p:cNvSpPr>
            <a:spLocks noGrp="1"/>
          </p:cNvSpPr>
          <p:nvPr>
            <p:ph idx="1"/>
          </p:nvPr>
        </p:nvSpPr>
        <p:spPr>
          <a:xfrm>
            <a:off x="1141412" y="2249487"/>
            <a:ext cx="9905999" cy="1829218"/>
          </a:xfrm>
        </p:spPr>
        <p:txBody>
          <a:bodyPr>
            <a:noAutofit/>
          </a:bodyPr>
          <a:lstStyle/>
          <a:p>
            <a:pPr marL="0" indent="0">
              <a:buNone/>
            </a:pPr>
            <a:r>
              <a:rPr lang="en-US" sz="1800" dirty="0">
                <a:solidFill>
                  <a:schemeClr val="bg1"/>
                </a:solidFill>
              </a:rPr>
              <a:t>Now, reference your motor (the name has to be exact) in the </a:t>
            </a:r>
            <a:r>
              <a:rPr lang="en-US" sz="1800" b="1" dirty="0">
                <a:solidFill>
                  <a:schemeClr val="bg1"/>
                </a:solidFill>
              </a:rPr>
              <a:t>Teleop.vi</a:t>
            </a:r>
            <a:r>
              <a:rPr lang="en-US" sz="1800" dirty="0">
                <a:solidFill>
                  <a:schemeClr val="bg1"/>
                </a:solidFill>
              </a:rPr>
              <a:t> using the </a:t>
            </a:r>
            <a:r>
              <a:rPr lang="en-US" sz="1800" b="1" dirty="0">
                <a:solidFill>
                  <a:schemeClr val="bg1"/>
                </a:solidFill>
              </a:rPr>
              <a:t>Motor Control </a:t>
            </a:r>
            <a:r>
              <a:rPr lang="en-US" sz="1800" b="1" dirty="0" err="1">
                <a:solidFill>
                  <a:schemeClr val="bg1"/>
                </a:solidFill>
              </a:rPr>
              <a:t>Refnum</a:t>
            </a:r>
            <a:r>
              <a:rPr lang="en-US" sz="1800" b="1" dirty="0">
                <a:solidFill>
                  <a:schemeClr val="bg1"/>
                </a:solidFill>
              </a:rPr>
              <a:t> Registry Get VI</a:t>
            </a:r>
            <a:r>
              <a:rPr lang="en-US" sz="1800" dirty="0">
                <a:solidFill>
                  <a:schemeClr val="bg1"/>
                </a:solidFill>
              </a:rPr>
              <a:t> and tell it what to do with the </a:t>
            </a:r>
            <a:r>
              <a:rPr lang="en-US" sz="1800" b="1" dirty="0">
                <a:solidFill>
                  <a:schemeClr val="bg1"/>
                </a:solidFill>
              </a:rPr>
              <a:t>Motor Control Set Output VI</a:t>
            </a:r>
            <a:r>
              <a:rPr lang="en-US" sz="1800" dirty="0">
                <a:solidFill>
                  <a:schemeClr val="bg1"/>
                </a:solidFill>
              </a:rPr>
              <a:t>. These are in the same place as the above </a:t>
            </a:r>
            <a:r>
              <a:rPr lang="en-US" sz="1800" dirty="0" err="1">
                <a:solidFill>
                  <a:schemeClr val="bg1"/>
                </a:solidFill>
              </a:rPr>
              <a:t>VIs.</a:t>
            </a:r>
            <a:endParaRPr lang="en-US" sz="18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2050" name="Picture 2" descr="../../../../_image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4079" y="3507203"/>
            <a:ext cx="5162383" cy="3215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4215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Other motors – example</a:t>
            </a:r>
            <a:endParaRPr lang="en-US" dirty="0">
              <a:solidFill>
                <a:schemeClr val="bg1"/>
              </a:solidFill>
            </a:endParaRPr>
          </a:p>
        </p:txBody>
      </p:sp>
      <p:sp>
        <p:nvSpPr>
          <p:cNvPr id="3" name="Content Placeholder 2"/>
          <p:cNvSpPr>
            <a:spLocks noGrp="1"/>
          </p:cNvSpPr>
          <p:nvPr>
            <p:ph idx="1"/>
          </p:nvPr>
        </p:nvSpPr>
        <p:spPr>
          <a:xfrm>
            <a:off x="1141412" y="2249487"/>
            <a:ext cx="9905999" cy="1829218"/>
          </a:xfrm>
        </p:spPr>
        <p:txBody>
          <a:bodyPr>
            <a:noAutofit/>
          </a:bodyPr>
          <a:lstStyle/>
          <a:p>
            <a:pPr marL="0" indent="0">
              <a:buNone/>
            </a:pPr>
            <a:r>
              <a:rPr lang="en-US" sz="1800" dirty="0">
                <a:solidFill>
                  <a:schemeClr val="bg1"/>
                </a:solidFill>
              </a:rPr>
              <a:t>For example, the next snippet tells the Lift Motor to move forward if button 4 is pressed on Joystick 0 and to remain motionless otherwise. For me, button 4 is the left bumper on my Xbox style controller (“Joystick 0”). For much more in-depth joystick button options, check out </a:t>
            </a:r>
            <a:r>
              <a:rPr lang="en-US" sz="1800" dirty="0">
                <a:solidFill>
                  <a:schemeClr val="bg1"/>
                </a:solidFill>
                <a:hlinkClick r:id="rId2"/>
              </a:rPr>
              <a:t>How to Use Joystick Buttons to Control Motors or Solenoids</a:t>
            </a:r>
            <a:r>
              <a:rPr lang="en-US" sz="1800" dirty="0">
                <a:solidFill>
                  <a:schemeClr val="bg1"/>
                </a:solidFill>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3074" name="Picture 2" descr="../../../../_images/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4712" y="3579143"/>
            <a:ext cx="6112878" cy="303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150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Other motors – close</a:t>
            </a:r>
            <a:endParaRPr lang="en-US" dirty="0">
              <a:solidFill>
                <a:schemeClr val="bg1"/>
              </a:solidFill>
            </a:endParaRPr>
          </a:p>
        </p:txBody>
      </p:sp>
      <p:sp>
        <p:nvSpPr>
          <p:cNvPr id="3" name="Content Placeholder 2"/>
          <p:cNvSpPr>
            <a:spLocks noGrp="1"/>
          </p:cNvSpPr>
          <p:nvPr>
            <p:ph idx="1"/>
          </p:nvPr>
        </p:nvSpPr>
        <p:spPr>
          <a:xfrm>
            <a:off x="1141412" y="2249487"/>
            <a:ext cx="9905999" cy="1829218"/>
          </a:xfrm>
        </p:spPr>
        <p:txBody>
          <a:bodyPr>
            <a:noAutofit/>
          </a:bodyPr>
          <a:lstStyle/>
          <a:p>
            <a:pPr marL="0" indent="0">
              <a:buNone/>
            </a:pPr>
            <a:r>
              <a:rPr lang="en-US" sz="1800" dirty="0">
                <a:solidFill>
                  <a:schemeClr val="bg1"/>
                </a:solidFill>
              </a:rPr>
              <a:t>Finally, we need to close the references in the </a:t>
            </a:r>
            <a:r>
              <a:rPr lang="en-US" sz="1800" b="1" dirty="0">
                <a:solidFill>
                  <a:schemeClr val="bg1"/>
                </a:solidFill>
              </a:rPr>
              <a:t>Finish.vi</a:t>
            </a:r>
            <a:r>
              <a:rPr lang="en-US" sz="1800" dirty="0">
                <a:solidFill>
                  <a:schemeClr val="bg1"/>
                </a:solidFill>
              </a:rPr>
              <a:t> (just like we do with the drive and joystick), using the </a:t>
            </a:r>
            <a:r>
              <a:rPr lang="en-US" sz="1800" b="1" dirty="0">
                <a:solidFill>
                  <a:schemeClr val="bg1"/>
                </a:solidFill>
              </a:rPr>
              <a:t>Motor Control </a:t>
            </a:r>
            <a:r>
              <a:rPr lang="en-US" sz="1800" b="1" dirty="0" err="1">
                <a:solidFill>
                  <a:schemeClr val="bg1"/>
                </a:solidFill>
              </a:rPr>
              <a:t>Refnum</a:t>
            </a:r>
            <a:r>
              <a:rPr lang="en-US" sz="1800" b="1" dirty="0">
                <a:solidFill>
                  <a:schemeClr val="bg1"/>
                </a:solidFill>
              </a:rPr>
              <a:t> Registry Get VI</a:t>
            </a:r>
            <a:r>
              <a:rPr lang="en-US" sz="1800" dirty="0">
                <a:solidFill>
                  <a:schemeClr val="bg1"/>
                </a:solidFill>
              </a:rPr>
              <a:t> and </a:t>
            </a:r>
            <a:r>
              <a:rPr lang="en-US" sz="1800" b="1" dirty="0">
                <a:solidFill>
                  <a:schemeClr val="bg1"/>
                </a:solidFill>
              </a:rPr>
              <a:t>Motor Control Close VI</a:t>
            </a:r>
            <a:r>
              <a:rPr lang="en-US" sz="1800" dirty="0">
                <a:solidFill>
                  <a:schemeClr val="bg1"/>
                </a:solidFill>
              </a:rPr>
              <a:t>. While this picture shows the Close VI in a flat sequence structure by itself, we really want all of the Close VIs in the same frame. You can just put these two VIs below the other Get VIs and Close VIs (for the joystick and drive).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4098" name="Picture 2" descr="../../../../_images/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6902" y="3829800"/>
            <a:ext cx="6088814" cy="264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115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5" name="Title 1"/>
          <p:cNvSpPr>
            <a:spLocks noGrp="1"/>
          </p:cNvSpPr>
          <p:nvPr>
            <p:ph type="title"/>
          </p:nvPr>
        </p:nvSpPr>
        <p:spPr>
          <a:xfrm>
            <a:off x="1141411" y="1419226"/>
            <a:ext cx="9906000" cy="2852737"/>
          </a:xfrm>
        </p:spPr>
        <p:txBody>
          <a:bodyPr>
            <a:normAutofit/>
          </a:bodyPr>
          <a:lstStyle/>
          <a:p>
            <a:pPr algn="ctr"/>
            <a:r>
              <a:rPr lang="en-US" sz="6000" dirty="0" smtClean="0">
                <a:solidFill>
                  <a:schemeClr val="bg1"/>
                </a:solidFill>
              </a:rPr>
              <a:t>Learn Labview</a:t>
            </a:r>
            <a:endParaRPr lang="es-US" sz="6000" dirty="0">
              <a:solidFill>
                <a:schemeClr val="bg1"/>
              </a:solidFill>
            </a:endParaRPr>
          </a:p>
        </p:txBody>
      </p:sp>
    </p:spTree>
    <p:extLst>
      <p:ext uri="{BB962C8B-B14F-4D97-AF65-F5344CB8AC3E}">
        <p14:creationId xmlns:p14="http://schemas.microsoft.com/office/powerpoint/2010/main" val="30639181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Joysticks</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a:solidFill>
                  <a:schemeClr val="bg1"/>
                </a:solidFill>
              </a:rPr>
              <a:t>Initialize</a:t>
            </a:r>
          </a:p>
          <a:p>
            <a:pPr marL="0" indent="0">
              <a:buNone/>
            </a:pPr>
            <a:r>
              <a:rPr lang="en-US" sz="3600" dirty="0">
                <a:solidFill>
                  <a:schemeClr val="bg1"/>
                </a:solidFill>
              </a:rPr>
              <a:t>Close</a:t>
            </a:r>
          </a:p>
          <a:p>
            <a:pPr marL="0" indent="0">
              <a:buNone/>
            </a:pPr>
            <a:r>
              <a:rPr lang="en-US" sz="3600" dirty="0" smtClean="0">
                <a:solidFill>
                  <a:schemeClr val="bg1"/>
                </a:solidFill>
              </a:rPr>
              <a:t>Assign controls</a:t>
            </a:r>
          </a:p>
          <a:p>
            <a:pPr marL="0" indent="0">
              <a:buNone/>
            </a:pPr>
            <a:r>
              <a:rPr lang="en-US" sz="3600" dirty="0" smtClean="0">
                <a:solidFill>
                  <a:schemeClr val="bg1"/>
                </a:solidFill>
              </a:rPr>
              <a:t>Retrieve values</a:t>
            </a:r>
          </a:p>
          <a:p>
            <a:pPr marL="0" indent="0">
              <a:buNone/>
            </a:pPr>
            <a:endParaRPr lang="en-US" sz="3600" dirty="0">
              <a:solidFill>
                <a:schemeClr val="bg1"/>
              </a:solidFill>
            </a:endParaRPr>
          </a:p>
          <a:p>
            <a:pPr marL="0" indent="0">
              <a:buNone/>
            </a:pP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2745482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Joysticks - initialize</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7" name="Picture 6"/>
          <p:cNvPicPr>
            <a:picLocks noChangeAspect="1"/>
          </p:cNvPicPr>
          <p:nvPr/>
        </p:nvPicPr>
        <p:blipFill>
          <a:blip r:embed="rId4"/>
          <a:stretch>
            <a:fillRect/>
          </a:stretch>
        </p:blipFill>
        <p:spPr>
          <a:xfrm>
            <a:off x="467055" y="1990118"/>
            <a:ext cx="3381375" cy="4514850"/>
          </a:xfrm>
          <a:prstGeom prst="rect">
            <a:avLst/>
          </a:prstGeom>
        </p:spPr>
      </p:pic>
      <p:pic>
        <p:nvPicPr>
          <p:cNvPr id="8" name="Picture 7"/>
          <p:cNvPicPr>
            <a:picLocks noChangeAspect="1"/>
          </p:cNvPicPr>
          <p:nvPr/>
        </p:nvPicPr>
        <p:blipFill>
          <a:blip r:embed="rId5"/>
          <a:stretch>
            <a:fillRect/>
          </a:stretch>
        </p:blipFill>
        <p:spPr>
          <a:xfrm>
            <a:off x="5414820" y="2990242"/>
            <a:ext cx="5180789" cy="2459943"/>
          </a:xfrm>
          <a:prstGeom prst="rect">
            <a:avLst/>
          </a:prstGeom>
        </p:spPr>
      </p:pic>
      <p:sp>
        <p:nvSpPr>
          <p:cNvPr id="9" name="TextBox 8"/>
          <p:cNvSpPr txBox="1"/>
          <p:nvPr/>
        </p:nvSpPr>
        <p:spPr>
          <a:xfrm>
            <a:off x="6418907" y="2415052"/>
            <a:ext cx="3400033" cy="369332"/>
          </a:xfrm>
          <a:prstGeom prst="rect">
            <a:avLst/>
          </a:prstGeom>
          <a:noFill/>
        </p:spPr>
        <p:txBody>
          <a:bodyPr wrap="none" rtlCol="0">
            <a:spAutoFit/>
          </a:bodyPr>
          <a:lstStyle/>
          <a:p>
            <a:r>
              <a:rPr lang="en-US" dirty="0" smtClean="0">
                <a:solidFill>
                  <a:schemeClr val="bg1"/>
                </a:solidFill>
              </a:rPr>
              <a:t>The following code goes in Begin.vi</a:t>
            </a:r>
            <a:endParaRPr lang="en-US" dirty="0">
              <a:solidFill>
                <a:schemeClr val="bg1"/>
              </a:solidFill>
            </a:endParaRPr>
          </a:p>
        </p:txBody>
      </p:sp>
    </p:spTree>
    <p:extLst>
      <p:ext uri="{BB962C8B-B14F-4D97-AF65-F5344CB8AC3E}">
        <p14:creationId xmlns:p14="http://schemas.microsoft.com/office/powerpoint/2010/main" val="418301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510" y="115888"/>
            <a:ext cx="9543861" cy="1478570"/>
          </a:xfrm>
        </p:spPr>
        <p:txBody>
          <a:bodyPr/>
          <a:lstStyle/>
          <a:p>
            <a:pPr algn="ctr"/>
            <a:r>
              <a:rPr lang="en-US" dirty="0" smtClean="0">
                <a:solidFill>
                  <a:schemeClr val="bg1"/>
                </a:solidFill>
              </a:rPr>
              <a:t>Joysticks – Assign buttons</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12" name="Picture 11"/>
          <p:cNvPicPr>
            <a:picLocks noChangeAspect="1"/>
          </p:cNvPicPr>
          <p:nvPr/>
        </p:nvPicPr>
        <p:blipFill>
          <a:blip r:embed="rId4"/>
          <a:stretch>
            <a:fillRect/>
          </a:stretch>
        </p:blipFill>
        <p:spPr>
          <a:xfrm>
            <a:off x="2246212" y="2286471"/>
            <a:ext cx="8651377" cy="3380998"/>
          </a:xfrm>
          <a:prstGeom prst="rect">
            <a:avLst/>
          </a:prstGeom>
        </p:spPr>
      </p:pic>
    </p:spTree>
    <p:extLst>
      <p:ext uri="{BB962C8B-B14F-4D97-AF65-F5344CB8AC3E}">
        <p14:creationId xmlns:p14="http://schemas.microsoft.com/office/powerpoint/2010/main" val="1027108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510" y="115888"/>
            <a:ext cx="9543861" cy="1478570"/>
          </a:xfrm>
        </p:spPr>
        <p:txBody>
          <a:bodyPr/>
          <a:lstStyle/>
          <a:p>
            <a:pPr algn="ctr"/>
            <a:r>
              <a:rPr lang="en-US" dirty="0" smtClean="0">
                <a:solidFill>
                  <a:schemeClr val="bg1"/>
                </a:solidFill>
              </a:rPr>
              <a:t>Joysticks – Driver station</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6" name="Picture 5"/>
          <p:cNvPicPr>
            <a:picLocks noChangeAspect="1"/>
          </p:cNvPicPr>
          <p:nvPr/>
        </p:nvPicPr>
        <p:blipFill>
          <a:blip r:embed="rId4"/>
          <a:stretch>
            <a:fillRect/>
          </a:stretch>
        </p:blipFill>
        <p:spPr>
          <a:xfrm>
            <a:off x="2551520" y="2688643"/>
            <a:ext cx="7377938" cy="3857013"/>
          </a:xfrm>
          <a:prstGeom prst="rect">
            <a:avLst/>
          </a:prstGeom>
        </p:spPr>
      </p:pic>
    </p:spTree>
    <p:extLst>
      <p:ext uri="{BB962C8B-B14F-4D97-AF65-F5344CB8AC3E}">
        <p14:creationId xmlns:p14="http://schemas.microsoft.com/office/powerpoint/2010/main" val="2897415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510" y="115888"/>
            <a:ext cx="9543861" cy="1478570"/>
          </a:xfrm>
        </p:spPr>
        <p:txBody>
          <a:bodyPr/>
          <a:lstStyle/>
          <a:p>
            <a:pPr algn="ctr"/>
            <a:r>
              <a:rPr lang="en-US" dirty="0" smtClean="0">
                <a:solidFill>
                  <a:schemeClr val="bg1"/>
                </a:solidFill>
              </a:rPr>
              <a:t>Joysticks – Assign buttons</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698" y="1371601"/>
            <a:ext cx="9465377" cy="5246482"/>
          </a:xfrm>
          <a:prstGeom prst="rect">
            <a:avLst/>
          </a:prstGeom>
        </p:spPr>
      </p:pic>
    </p:spTree>
    <p:extLst>
      <p:ext uri="{BB962C8B-B14F-4D97-AF65-F5344CB8AC3E}">
        <p14:creationId xmlns:p14="http://schemas.microsoft.com/office/powerpoint/2010/main" val="3618245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510" y="115888"/>
            <a:ext cx="9543861" cy="1478570"/>
          </a:xfrm>
        </p:spPr>
        <p:txBody>
          <a:bodyPr/>
          <a:lstStyle/>
          <a:p>
            <a:pPr algn="ctr"/>
            <a:r>
              <a:rPr lang="en-US" dirty="0" smtClean="0">
                <a:solidFill>
                  <a:schemeClr val="bg1"/>
                </a:solidFill>
              </a:rPr>
              <a:t>Joysticks – Assign buttons</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157" y="1341274"/>
            <a:ext cx="9014227" cy="5408537"/>
          </a:xfrm>
          <a:prstGeom prst="rect">
            <a:avLst/>
          </a:prstGeom>
        </p:spPr>
      </p:pic>
    </p:spTree>
    <p:extLst>
      <p:ext uri="{BB962C8B-B14F-4D97-AF65-F5344CB8AC3E}">
        <p14:creationId xmlns:p14="http://schemas.microsoft.com/office/powerpoint/2010/main" val="3832075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510" y="115888"/>
            <a:ext cx="9543861" cy="1478570"/>
          </a:xfrm>
        </p:spPr>
        <p:txBody>
          <a:bodyPr/>
          <a:lstStyle/>
          <a:p>
            <a:pPr algn="ctr"/>
            <a:r>
              <a:rPr lang="en-US" dirty="0" smtClean="0">
                <a:solidFill>
                  <a:schemeClr val="bg1"/>
                </a:solidFill>
              </a:rPr>
              <a:t>Joysticks – Read joystick values</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3" name="Picture 2"/>
          <p:cNvPicPr>
            <a:picLocks noChangeAspect="1"/>
          </p:cNvPicPr>
          <p:nvPr/>
        </p:nvPicPr>
        <p:blipFill>
          <a:blip r:embed="rId4"/>
          <a:stretch>
            <a:fillRect/>
          </a:stretch>
        </p:blipFill>
        <p:spPr>
          <a:xfrm>
            <a:off x="6453705" y="2934501"/>
            <a:ext cx="4835965" cy="3486048"/>
          </a:xfrm>
          <a:prstGeom prst="rect">
            <a:avLst/>
          </a:prstGeom>
        </p:spPr>
      </p:pic>
      <p:pic>
        <p:nvPicPr>
          <p:cNvPr id="6" name="Picture 5"/>
          <p:cNvPicPr>
            <a:picLocks noChangeAspect="1"/>
          </p:cNvPicPr>
          <p:nvPr/>
        </p:nvPicPr>
        <p:blipFill>
          <a:blip r:embed="rId5"/>
          <a:stretch>
            <a:fillRect/>
          </a:stretch>
        </p:blipFill>
        <p:spPr>
          <a:xfrm>
            <a:off x="974049" y="2004494"/>
            <a:ext cx="3381375" cy="4514850"/>
          </a:xfrm>
          <a:prstGeom prst="rect">
            <a:avLst/>
          </a:prstGeom>
        </p:spPr>
      </p:pic>
      <p:sp>
        <p:nvSpPr>
          <p:cNvPr id="7" name="TextBox 6"/>
          <p:cNvSpPr txBox="1"/>
          <p:nvPr/>
        </p:nvSpPr>
        <p:spPr>
          <a:xfrm>
            <a:off x="6808206" y="2073244"/>
            <a:ext cx="3492366" cy="369332"/>
          </a:xfrm>
          <a:prstGeom prst="rect">
            <a:avLst/>
          </a:prstGeom>
          <a:noFill/>
        </p:spPr>
        <p:txBody>
          <a:bodyPr wrap="none" rtlCol="0">
            <a:spAutoFit/>
          </a:bodyPr>
          <a:lstStyle/>
          <a:p>
            <a:r>
              <a:rPr lang="en-US" dirty="0" smtClean="0">
                <a:solidFill>
                  <a:schemeClr val="bg1"/>
                </a:solidFill>
              </a:rPr>
              <a:t>The following code goes in Teleop.vi</a:t>
            </a:r>
            <a:endParaRPr lang="en-US" dirty="0">
              <a:solidFill>
                <a:schemeClr val="bg1"/>
              </a:solidFill>
            </a:endParaRPr>
          </a:p>
        </p:txBody>
      </p:sp>
    </p:spTree>
    <p:extLst>
      <p:ext uri="{BB962C8B-B14F-4D97-AF65-F5344CB8AC3E}">
        <p14:creationId xmlns:p14="http://schemas.microsoft.com/office/powerpoint/2010/main" val="522075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Joysticks</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4098" name="Picture 2" descr="joystickunbund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5401" y="1874231"/>
            <a:ext cx="3202010" cy="44772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abVIEW_2019-01-31_20-12-36"/>
          <p:cNvPicPr>
            <a:picLocks noChangeAspect="1" noChangeArrowheads="1"/>
          </p:cNvPicPr>
          <p:nvPr/>
        </p:nvPicPr>
        <p:blipFill rotWithShape="1">
          <a:blip r:embed="rId5">
            <a:extLst>
              <a:ext uri="{28A0092B-C50C-407E-A947-70E740481C1C}">
                <a14:useLocalDpi xmlns:a14="http://schemas.microsoft.com/office/drawing/2010/main" val="0"/>
              </a:ext>
            </a:extLst>
          </a:blip>
          <a:srcRect l="20586" t="16405" r="49921" b="49983"/>
          <a:stretch/>
        </p:blipFill>
        <p:spPr bwMode="auto">
          <a:xfrm>
            <a:off x="252483" y="1978924"/>
            <a:ext cx="6531914" cy="4446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89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Joysticks – close joystick</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3" name="Picture 2"/>
          <p:cNvPicPr>
            <a:picLocks noChangeAspect="1"/>
          </p:cNvPicPr>
          <p:nvPr/>
        </p:nvPicPr>
        <p:blipFill>
          <a:blip r:embed="rId4"/>
          <a:stretch>
            <a:fillRect/>
          </a:stretch>
        </p:blipFill>
        <p:spPr>
          <a:xfrm>
            <a:off x="1141413" y="1990118"/>
            <a:ext cx="3381375" cy="4514850"/>
          </a:xfrm>
          <a:prstGeom prst="rect">
            <a:avLst/>
          </a:prstGeom>
        </p:spPr>
      </p:pic>
      <p:pic>
        <p:nvPicPr>
          <p:cNvPr id="6" name="Picture 5"/>
          <p:cNvPicPr>
            <a:picLocks noChangeAspect="1"/>
          </p:cNvPicPr>
          <p:nvPr/>
        </p:nvPicPr>
        <p:blipFill>
          <a:blip r:embed="rId5"/>
          <a:stretch>
            <a:fillRect/>
          </a:stretch>
        </p:blipFill>
        <p:spPr>
          <a:xfrm>
            <a:off x="5911017" y="3311021"/>
            <a:ext cx="6381124" cy="1451101"/>
          </a:xfrm>
          <a:prstGeom prst="rect">
            <a:avLst/>
          </a:prstGeom>
        </p:spPr>
      </p:pic>
      <p:sp>
        <p:nvSpPr>
          <p:cNvPr id="7" name="TextBox 6"/>
          <p:cNvSpPr txBox="1"/>
          <p:nvPr/>
        </p:nvSpPr>
        <p:spPr>
          <a:xfrm>
            <a:off x="6808206" y="2073244"/>
            <a:ext cx="3372783" cy="369332"/>
          </a:xfrm>
          <a:prstGeom prst="rect">
            <a:avLst/>
          </a:prstGeom>
          <a:noFill/>
        </p:spPr>
        <p:txBody>
          <a:bodyPr wrap="none" rtlCol="0">
            <a:spAutoFit/>
          </a:bodyPr>
          <a:lstStyle/>
          <a:p>
            <a:r>
              <a:rPr lang="en-US" dirty="0" smtClean="0">
                <a:solidFill>
                  <a:schemeClr val="bg1"/>
                </a:solidFill>
              </a:rPr>
              <a:t>The following code goes in Finish.vi</a:t>
            </a:r>
            <a:endParaRPr lang="en-US" dirty="0">
              <a:solidFill>
                <a:schemeClr val="bg1"/>
              </a:solidFill>
            </a:endParaRPr>
          </a:p>
        </p:txBody>
      </p:sp>
    </p:spTree>
    <p:extLst>
      <p:ext uri="{BB962C8B-B14F-4D97-AF65-F5344CB8AC3E}">
        <p14:creationId xmlns:p14="http://schemas.microsoft.com/office/powerpoint/2010/main" val="1300350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Camera</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Program </a:t>
            </a:r>
          </a:p>
          <a:p>
            <a:pPr marL="0" indent="0">
              <a:buNone/>
            </a:pP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1394472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Install Labview and tools</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hlinkClick r:id="rId2"/>
              </a:rPr>
              <a:t>Install LabVIEW for FRC</a:t>
            </a:r>
            <a:endParaRPr lang="en-US" sz="3600" dirty="0">
              <a:solidFill>
                <a:schemeClr val="bg1"/>
              </a:solidFill>
            </a:endParaRPr>
          </a:p>
          <a:p>
            <a:pPr marL="0" indent="0">
              <a:buNone/>
            </a:pPr>
            <a:r>
              <a:rPr lang="en-US" sz="3600" dirty="0" smtClean="0">
                <a:solidFill>
                  <a:schemeClr val="bg1"/>
                </a:solidFill>
                <a:hlinkClick r:id="rId3"/>
              </a:rPr>
              <a:t>Install the FRC Game Tools</a:t>
            </a:r>
            <a:endParaRPr lang="en-US" sz="3600" dirty="0" smtClean="0">
              <a:solidFill>
                <a:schemeClr val="bg1"/>
              </a:solidFill>
            </a:endParaRPr>
          </a:p>
          <a:p>
            <a:pPr marL="0" indent="0">
              <a:buNone/>
            </a:pPr>
            <a:endParaRPr lang="en-US" sz="3600"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37045097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sensors</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Program </a:t>
            </a:r>
          </a:p>
          <a:p>
            <a:pPr marL="0" indent="0">
              <a:buNone/>
            </a:pP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3575643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5" name="Title 1"/>
          <p:cNvSpPr>
            <a:spLocks noGrp="1"/>
          </p:cNvSpPr>
          <p:nvPr>
            <p:ph type="title"/>
          </p:nvPr>
        </p:nvSpPr>
        <p:spPr>
          <a:xfrm>
            <a:off x="1141411" y="1419226"/>
            <a:ext cx="9906000" cy="2852737"/>
          </a:xfrm>
        </p:spPr>
        <p:txBody>
          <a:bodyPr>
            <a:normAutofit/>
          </a:bodyPr>
          <a:lstStyle/>
          <a:p>
            <a:pPr algn="ctr"/>
            <a:r>
              <a:rPr lang="en-US" sz="6000" dirty="0" smtClean="0">
                <a:solidFill>
                  <a:schemeClr val="bg1"/>
                </a:solidFill>
              </a:rPr>
              <a:t>Setting up the robot radio</a:t>
            </a:r>
            <a:endParaRPr lang="es-US" sz="6000" dirty="0">
              <a:solidFill>
                <a:schemeClr val="bg1"/>
              </a:solidFill>
            </a:endParaRPr>
          </a:p>
        </p:txBody>
      </p:sp>
      <p:sp>
        <p:nvSpPr>
          <p:cNvPr id="2" name="Rectangle 1"/>
          <p:cNvSpPr/>
          <p:nvPr/>
        </p:nvSpPr>
        <p:spPr>
          <a:xfrm>
            <a:off x="3046411" y="4696547"/>
            <a:ext cx="6096000" cy="923330"/>
          </a:xfrm>
          <a:prstGeom prst="rect">
            <a:avLst/>
          </a:prstGeom>
        </p:spPr>
        <p:txBody>
          <a:bodyPr>
            <a:spAutoFit/>
          </a:bodyPr>
          <a:lstStyle/>
          <a:p>
            <a:pPr lvl="0" defTabSz="914400"/>
            <a:r>
              <a:rPr lang="en-US" altLang="en-US" b="1" dirty="0">
                <a:solidFill>
                  <a:srgbClr val="FF0000"/>
                </a:solidFill>
                <a:latin typeface="Verdana" panose="020B0604030504040204" pitchFamily="34" charset="0"/>
              </a:rPr>
              <a:t>Note  At official FRC events, you must use the FRC Radio Kiosk at the inspection table to configure your radio. </a:t>
            </a:r>
          </a:p>
        </p:txBody>
      </p:sp>
    </p:spTree>
    <p:extLst>
      <p:ext uri="{BB962C8B-B14F-4D97-AF65-F5344CB8AC3E}">
        <p14:creationId xmlns:p14="http://schemas.microsoft.com/office/powerpoint/2010/main" val="30660801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Setting up the robot radio</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s-US" sz="3600" dirty="0" err="1" smtClean="0">
                <a:hlinkClick r:id="rId2"/>
              </a:rPr>
              <a:t>Programming</a:t>
            </a:r>
            <a:r>
              <a:rPr lang="es-US" sz="3600" dirty="0" smtClean="0">
                <a:hlinkClick r:id="rId2"/>
              </a:rPr>
              <a:t> </a:t>
            </a:r>
            <a:r>
              <a:rPr lang="es-US" sz="3600" dirty="0">
                <a:hlinkClick r:id="rId2"/>
              </a:rPr>
              <a:t>your Radio</a:t>
            </a:r>
            <a:endParaRPr lang="es-US" sz="3600" dirty="0"/>
          </a:p>
          <a:p>
            <a:pPr marL="0" indent="0">
              <a:buNone/>
            </a:pPr>
            <a:r>
              <a:rPr lang="en-US" sz="3600" dirty="0" smtClean="0">
                <a:solidFill>
                  <a:schemeClr val="bg1"/>
                </a:solidFill>
              </a:rPr>
              <a:t>What is the Radio?</a:t>
            </a:r>
          </a:p>
          <a:p>
            <a:pPr marL="0" indent="0">
              <a:buNone/>
            </a:pPr>
            <a:r>
              <a:rPr lang="en-US" sz="3600" dirty="0" smtClean="0">
                <a:solidFill>
                  <a:schemeClr val="bg1"/>
                </a:solidFill>
              </a:rPr>
              <a:t>Download Radio programming tool (installer)</a:t>
            </a:r>
          </a:p>
          <a:p>
            <a:pPr marL="0" indent="0">
              <a:buNone/>
            </a:pPr>
            <a:r>
              <a:rPr lang="en-US" sz="3600" dirty="0" smtClean="0">
                <a:solidFill>
                  <a:schemeClr val="bg1"/>
                </a:solidFill>
              </a:rPr>
              <a:t>Diagram</a:t>
            </a:r>
          </a:p>
          <a:p>
            <a:pPr marL="0" indent="0">
              <a:buNone/>
            </a:pPr>
            <a:r>
              <a:rPr lang="en-US" sz="3600" dirty="0" smtClean="0">
                <a:solidFill>
                  <a:schemeClr val="bg1"/>
                </a:solidFill>
              </a:rPr>
              <a:t>Program Radio</a:t>
            </a:r>
            <a:endParaRPr lang="en-US" sz="36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40968163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051" y="618518"/>
            <a:ext cx="9345360" cy="1478570"/>
          </a:xfrm>
        </p:spPr>
        <p:txBody>
          <a:bodyPr/>
          <a:lstStyle/>
          <a:p>
            <a:pPr algn="ctr"/>
            <a:r>
              <a:rPr lang="en-US" dirty="0" smtClean="0">
                <a:solidFill>
                  <a:schemeClr val="bg1"/>
                </a:solidFill>
              </a:rPr>
              <a:t>Download the robot radio tool</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Download Radio programming tool (installer)</a:t>
            </a:r>
          </a:p>
          <a:p>
            <a:pPr marL="0" indent="0">
              <a:buNone/>
            </a:pPr>
            <a:endParaRPr lang="en-US" sz="3600" dirty="0">
              <a:solidFill>
                <a:schemeClr val="bg1"/>
              </a:solidFill>
            </a:endParaRPr>
          </a:p>
          <a:p>
            <a:pPr marL="0" indent="0">
              <a:buNone/>
            </a:pPr>
            <a:r>
              <a:rPr lang="en-US" sz="3600" dirty="0">
                <a:hlinkClick r:id="rId2"/>
              </a:rPr>
              <a:t>FRC Radio Configuration 20.0.0</a:t>
            </a:r>
            <a:endParaRPr lang="en-US" sz="3600" dirty="0" smtClean="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12480746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3" name="Picture 2"/>
          <p:cNvPicPr>
            <a:picLocks noChangeAspect="1"/>
          </p:cNvPicPr>
          <p:nvPr/>
        </p:nvPicPr>
        <p:blipFill>
          <a:blip r:embed="rId4"/>
          <a:stretch>
            <a:fillRect/>
          </a:stretch>
        </p:blipFill>
        <p:spPr>
          <a:xfrm>
            <a:off x="1180097" y="1371600"/>
            <a:ext cx="9870731" cy="5017167"/>
          </a:xfrm>
          <a:prstGeom prst="rect">
            <a:avLst/>
          </a:prstGeom>
        </p:spPr>
      </p:pic>
      <p:sp>
        <p:nvSpPr>
          <p:cNvPr id="6" name="Title 1"/>
          <p:cNvSpPr>
            <a:spLocks noGrp="1"/>
          </p:cNvSpPr>
          <p:nvPr>
            <p:ph type="title"/>
          </p:nvPr>
        </p:nvSpPr>
        <p:spPr>
          <a:xfrm>
            <a:off x="1087092" y="8918"/>
            <a:ext cx="9905998" cy="1478570"/>
          </a:xfrm>
        </p:spPr>
        <p:txBody>
          <a:bodyPr/>
          <a:lstStyle/>
          <a:p>
            <a:pPr algn="ctr"/>
            <a:r>
              <a:rPr lang="en-US" dirty="0" smtClean="0">
                <a:solidFill>
                  <a:schemeClr val="bg1"/>
                </a:solidFill>
              </a:rPr>
              <a:t>robot radio description</a:t>
            </a:r>
            <a:endParaRPr lang="en-US" dirty="0">
              <a:solidFill>
                <a:schemeClr val="bg1"/>
              </a:solidFill>
            </a:endParaRPr>
          </a:p>
        </p:txBody>
      </p:sp>
    </p:spTree>
    <p:extLst>
      <p:ext uri="{BB962C8B-B14F-4D97-AF65-F5344CB8AC3E}">
        <p14:creationId xmlns:p14="http://schemas.microsoft.com/office/powerpoint/2010/main" val="41784126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2" name="Picture 1"/>
          <p:cNvPicPr>
            <a:picLocks noChangeAspect="1"/>
          </p:cNvPicPr>
          <p:nvPr/>
        </p:nvPicPr>
        <p:blipFill>
          <a:blip r:embed="rId4"/>
          <a:stretch>
            <a:fillRect/>
          </a:stretch>
        </p:blipFill>
        <p:spPr>
          <a:xfrm>
            <a:off x="3376944" y="1173861"/>
            <a:ext cx="5556612" cy="5570971"/>
          </a:xfrm>
          <a:prstGeom prst="rect">
            <a:avLst/>
          </a:prstGeom>
        </p:spPr>
      </p:pic>
      <p:sp>
        <p:nvSpPr>
          <p:cNvPr id="6" name="Title 1"/>
          <p:cNvSpPr>
            <a:spLocks noGrp="1"/>
          </p:cNvSpPr>
          <p:nvPr>
            <p:ph type="title"/>
          </p:nvPr>
        </p:nvSpPr>
        <p:spPr>
          <a:xfrm>
            <a:off x="1087092" y="8918"/>
            <a:ext cx="9905998" cy="1478570"/>
          </a:xfrm>
        </p:spPr>
        <p:txBody>
          <a:bodyPr/>
          <a:lstStyle/>
          <a:p>
            <a:pPr algn="ctr"/>
            <a:r>
              <a:rPr lang="en-US" dirty="0" smtClean="0">
                <a:solidFill>
                  <a:schemeClr val="bg1"/>
                </a:solidFill>
              </a:rPr>
              <a:t>Wiring the robot radio</a:t>
            </a:r>
            <a:endParaRPr lang="en-US" dirty="0">
              <a:solidFill>
                <a:schemeClr val="bg1"/>
              </a:solidFill>
            </a:endParaRPr>
          </a:p>
        </p:txBody>
      </p:sp>
    </p:spTree>
    <p:extLst>
      <p:ext uri="{BB962C8B-B14F-4D97-AF65-F5344CB8AC3E}">
        <p14:creationId xmlns:p14="http://schemas.microsoft.com/office/powerpoint/2010/main" val="13603037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01154"/>
            <a:ext cx="9905998" cy="1478570"/>
          </a:xfrm>
        </p:spPr>
        <p:txBody>
          <a:bodyPr/>
          <a:lstStyle/>
          <a:p>
            <a:pPr algn="ctr"/>
            <a:r>
              <a:rPr lang="en-US" dirty="0" smtClean="0">
                <a:solidFill>
                  <a:schemeClr val="bg1"/>
                </a:solidFill>
              </a:rPr>
              <a:t>Setting up the robot radio</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681576274"/>
              </p:ext>
            </p:extLst>
          </p:nvPr>
        </p:nvGraphicFramePr>
        <p:xfrm>
          <a:off x="5021872" y="2894489"/>
          <a:ext cx="2145082" cy="2251710"/>
        </p:xfrm>
        <a:graphic>
          <a:graphicData uri="http://schemas.openxmlformats.org/drawingml/2006/table">
            <a:tbl>
              <a:tblPr/>
              <a:tblGrid>
                <a:gridCol w="381000"/>
                <a:gridCol w="1764082"/>
              </a:tblGrid>
              <a:tr h="0">
                <a:tc>
                  <a:txBody>
                    <a:bodyPr/>
                    <a:lstStyle/>
                    <a:p>
                      <a:pPr fontAlgn="t"/>
                      <a:endParaRPr lang="es-US" dirty="0">
                        <a:effectLst/>
                      </a:endParaRPr>
                    </a:p>
                  </a:txBody>
                  <a:tcPr marL="28575" marR="28575" marT="28575" marB="28575">
                    <a:lnL>
                      <a:noFill/>
                    </a:lnL>
                    <a:lnR>
                      <a:noFill/>
                    </a:lnR>
                    <a:lnT>
                      <a:noFill/>
                    </a:lnT>
                    <a:lnB>
                      <a:noFill/>
                    </a:lnB>
                  </a:tcPr>
                </a:tc>
                <a:tc>
                  <a:txBody>
                    <a:bodyPr/>
                    <a:lstStyle/>
                    <a:p>
                      <a:pPr fontAlgn="t"/>
                      <a:r>
                        <a:rPr lang="en-US" b="1" dirty="0">
                          <a:effectLst/>
                        </a:rPr>
                        <a:t>Note</a:t>
                      </a:r>
                      <a:r>
                        <a:rPr lang="en-US" dirty="0">
                          <a:effectLst/>
                        </a:rPr>
                        <a:t>   If the roboRIO Imaging Tool fails to update the roboRIO, turn off Windows Firewall in the Control Panel of Windows.</a:t>
                      </a:r>
                    </a:p>
                  </a:txBody>
                  <a:tcPr marL="28575" marR="28575" marT="28575" marB="28575">
                    <a:lnL>
                      <a:noFill/>
                    </a:lnL>
                    <a:lnR>
                      <a:noFill/>
                    </a:lnR>
                    <a:lnT>
                      <a:noFill/>
                    </a:lnT>
                    <a:lnB>
                      <a:noFill/>
                    </a:lnB>
                  </a:tcPr>
                </a:tc>
              </a:tr>
            </a:tbl>
          </a:graphicData>
        </a:graphic>
      </p:graphicFrame>
      <p:sp>
        <p:nvSpPr>
          <p:cNvPr id="7" name="Rectangle 1"/>
          <p:cNvSpPr>
            <a:spLocks noChangeArrowheads="1"/>
          </p:cNvSpPr>
          <p:nvPr/>
        </p:nvSpPr>
        <p:spPr bwMode="auto">
          <a:xfrm>
            <a:off x="365417" y="3786798"/>
            <a:ext cx="11457989" cy="26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79312" tIns="38088" rIns="9144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US" altLang="es-US" sz="1200" b="1" i="0" u="none" strike="noStrike" cap="none" normalizeH="0" baseline="0" dirty="0" smtClean="0">
              <a:ln>
                <a:noFill/>
              </a:ln>
              <a:solidFill>
                <a:schemeClr val="bg1"/>
              </a:solidFill>
              <a:effectLst/>
              <a:latin typeface="Verdana" panose="020B0604030504040204" pitchFamily="34" charset="0"/>
            </a:endParaRPr>
          </a:p>
        </p:txBody>
      </p:sp>
      <p:sp>
        <p:nvSpPr>
          <p:cNvPr id="10" name="Rectangle 3"/>
          <p:cNvSpPr>
            <a:spLocks noChangeArrowheads="1"/>
          </p:cNvSpPr>
          <p:nvPr/>
        </p:nvSpPr>
        <p:spPr bwMode="auto">
          <a:xfrm>
            <a:off x="1687827" y="1508255"/>
            <a:ext cx="9132573" cy="216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79312" tIns="38088" rIns="9144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bg1"/>
                </a:solidFill>
                <a:effectLst/>
                <a:latin typeface="Verdana" panose="020B0604030504040204" pitchFamily="34" charset="0"/>
              </a:rPr>
              <a:t>Configuring the Radio for Competitions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bg1"/>
                </a:solidFill>
                <a:effectLst/>
                <a:latin typeface="Verdana" panose="020B0604030504040204" pitchFamily="34" charset="0"/>
              </a:rPr>
              <a:t>Complete the following steps to configure a radio for development.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smtClean="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smtClean="0">
                <a:ln>
                  <a:noFill/>
                </a:ln>
                <a:solidFill>
                  <a:schemeClr val="bg1"/>
                </a:solidFill>
                <a:effectLst/>
                <a:latin typeface="Verdana" panose="020B0604030504040204" pitchFamily="34" charset="0"/>
              </a:rPr>
              <a:t>Launch the </a:t>
            </a:r>
            <a:r>
              <a:rPr kumimoji="0" lang="en-US" altLang="en-US" sz="1600" b="1" i="0" u="none" strike="noStrike" cap="none" normalizeH="0" baseline="0" dirty="0" smtClean="0">
                <a:ln>
                  <a:noFill/>
                </a:ln>
                <a:solidFill>
                  <a:schemeClr val="bg1"/>
                </a:solidFill>
                <a:effectLst/>
                <a:latin typeface="Verdana" panose="020B0604030504040204" pitchFamily="34" charset="0"/>
              </a:rPr>
              <a:t>Radio Configuration Utility</a:t>
            </a:r>
            <a:r>
              <a:rPr kumimoji="0" lang="en-US" altLang="en-US" sz="1600" b="0" i="0" u="none" strike="noStrike" cap="none" normalizeH="0" baseline="0" dirty="0" smtClean="0">
                <a:ln>
                  <a:noFill/>
                </a:ln>
                <a:solidFill>
                  <a:schemeClr val="bg1"/>
                </a:solidFill>
                <a:effectLst/>
                <a:latin typeface="Verdana" panose="020B0604030504040204" pitchFamily="34" charset="0"/>
              </a:rPr>
              <a:t> that you installed from </a:t>
            </a:r>
            <a:r>
              <a:rPr kumimoji="0" lang="en-US" altLang="en-US" sz="1600" b="0" i="0" u="none" strike="noStrike" cap="none" normalizeH="0" baseline="0" dirty="0" smtClean="0">
                <a:ln>
                  <a:noFill/>
                </a:ln>
                <a:solidFill>
                  <a:schemeClr val="bg1"/>
                </a:solidFill>
                <a:effectLst/>
                <a:latin typeface="Verdana" panose="020B0604030504040204" pitchFamily="34" charset="0"/>
                <a:hlinkClick r:id="rId4"/>
              </a:rPr>
              <a:t>this link</a:t>
            </a:r>
            <a:endParaRPr kumimoji="0" lang="en-US" altLang="en-US" sz="1600" b="0" i="0" u="none" strike="noStrike" cap="none" normalizeH="0" baseline="0" dirty="0" smtClean="0">
              <a:ln>
                <a:noFill/>
              </a:ln>
              <a:solidFill>
                <a:schemeClr val="bg1"/>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smtClean="0">
              <a:ln>
                <a:noFill/>
              </a:ln>
              <a:solidFill>
                <a:schemeClr val="bg1"/>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smtClean="0">
                <a:ln>
                  <a:noFill/>
                </a:ln>
                <a:solidFill>
                  <a:schemeClr val="bg1"/>
                </a:solidFill>
                <a:effectLst/>
                <a:latin typeface="Verdana" panose="020B0604030504040204" pitchFamily="34" charset="0"/>
              </a:rPr>
              <a:t>In the </a:t>
            </a:r>
            <a:r>
              <a:rPr kumimoji="0" lang="en-US" altLang="en-US" sz="1600" b="1" i="0" u="none" strike="noStrike" cap="none" normalizeH="0" baseline="0" dirty="0" smtClean="0">
                <a:ln>
                  <a:noFill/>
                </a:ln>
                <a:solidFill>
                  <a:schemeClr val="bg1"/>
                </a:solidFill>
                <a:effectLst/>
                <a:latin typeface="Verdana" panose="020B0604030504040204" pitchFamily="34" charset="0"/>
              </a:rPr>
              <a:t>Network Interfaces</a:t>
            </a:r>
            <a:r>
              <a:rPr kumimoji="0" lang="en-US" altLang="en-US" sz="1600" b="0" i="0" u="none" strike="noStrike" cap="none" normalizeH="0" baseline="0" dirty="0" smtClean="0">
                <a:ln>
                  <a:noFill/>
                </a:ln>
                <a:solidFill>
                  <a:schemeClr val="bg1"/>
                </a:solidFill>
                <a:effectLst/>
                <a:latin typeface="Verdana" panose="020B0604030504040204" pitchFamily="34" charset="0"/>
              </a:rPr>
              <a:t> dialog of the utility, select the network interface (the Ethernet port) your radio is connected to and press OK.</a:t>
            </a:r>
          </a:p>
        </p:txBody>
      </p:sp>
      <p:pic>
        <p:nvPicPr>
          <p:cNvPr id="1032" name="Picture 8" descr="C:\Program Files (x86)\National Instruments\LabVIEW 2019\manuals\FRC_Programming_Guide\images\NetworkInterfacesRadio.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257" y="3786798"/>
            <a:ext cx="8187167" cy="246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3560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01154"/>
            <a:ext cx="9905998" cy="1478570"/>
          </a:xfrm>
        </p:spPr>
        <p:txBody>
          <a:bodyPr/>
          <a:lstStyle/>
          <a:p>
            <a:pPr algn="ctr"/>
            <a:r>
              <a:rPr lang="en-US" dirty="0" smtClean="0">
                <a:solidFill>
                  <a:schemeClr val="bg1"/>
                </a:solidFill>
              </a:rPr>
              <a:t>Setting up the robot radio</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681576274"/>
              </p:ext>
            </p:extLst>
          </p:nvPr>
        </p:nvGraphicFramePr>
        <p:xfrm>
          <a:off x="5021872" y="2894489"/>
          <a:ext cx="2145082" cy="2251710"/>
        </p:xfrm>
        <a:graphic>
          <a:graphicData uri="http://schemas.openxmlformats.org/drawingml/2006/table">
            <a:tbl>
              <a:tblPr/>
              <a:tblGrid>
                <a:gridCol w="381000"/>
                <a:gridCol w="1764082"/>
              </a:tblGrid>
              <a:tr h="0">
                <a:tc>
                  <a:txBody>
                    <a:bodyPr/>
                    <a:lstStyle/>
                    <a:p>
                      <a:pPr fontAlgn="t"/>
                      <a:endParaRPr lang="es-US" dirty="0">
                        <a:effectLst/>
                      </a:endParaRPr>
                    </a:p>
                  </a:txBody>
                  <a:tcPr marL="28575" marR="28575" marT="28575" marB="28575">
                    <a:lnL>
                      <a:noFill/>
                    </a:lnL>
                    <a:lnR>
                      <a:noFill/>
                    </a:lnR>
                    <a:lnT>
                      <a:noFill/>
                    </a:lnT>
                    <a:lnB>
                      <a:noFill/>
                    </a:lnB>
                  </a:tcPr>
                </a:tc>
                <a:tc>
                  <a:txBody>
                    <a:bodyPr/>
                    <a:lstStyle/>
                    <a:p>
                      <a:pPr fontAlgn="t"/>
                      <a:r>
                        <a:rPr lang="en-US" b="1" dirty="0">
                          <a:effectLst/>
                        </a:rPr>
                        <a:t>Note</a:t>
                      </a:r>
                      <a:r>
                        <a:rPr lang="en-US" dirty="0">
                          <a:effectLst/>
                        </a:rPr>
                        <a:t>   If the roboRIO Imaging Tool fails to update the roboRIO, turn off Windows Firewall in the Control Panel of Windows.</a:t>
                      </a:r>
                    </a:p>
                  </a:txBody>
                  <a:tcPr marL="28575" marR="28575" marT="28575" marB="28575">
                    <a:lnL>
                      <a:noFill/>
                    </a:lnL>
                    <a:lnR>
                      <a:noFill/>
                    </a:lnR>
                    <a:lnT>
                      <a:noFill/>
                    </a:lnT>
                    <a:lnB>
                      <a:noFill/>
                    </a:lnB>
                  </a:tcPr>
                </a:tc>
              </a:tr>
            </a:tbl>
          </a:graphicData>
        </a:graphic>
      </p:graphicFrame>
      <p:sp>
        <p:nvSpPr>
          <p:cNvPr id="7" name="Rectangle 1"/>
          <p:cNvSpPr>
            <a:spLocks noChangeArrowheads="1"/>
          </p:cNvSpPr>
          <p:nvPr/>
        </p:nvSpPr>
        <p:spPr bwMode="auto">
          <a:xfrm>
            <a:off x="365417" y="3786798"/>
            <a:ext cx="11457989" cy="261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79312" tIns="38088" rIns="9144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US" altLang="es-US" sz="1200" b="1" i="0" u="none" strike="noStrike" cap="none" normalizeH="0" baseline="0" dirty="0" smtClean="0">
              <a:ln>
                <a:noFill/>
              </a:ln>
              <a:solidFill>
                <a:schemeClr val="bg1"/>
              </a:solidFill>
              <a:effectLst/>
              <a:latin typeface="Verdana" panose="020B0604030504040204" pitchFamily="34" charset="0"/>
            </a:endParaRPr>
          </a:p>
        </p:txBody>
      </p:sp>
      <p:sp>
        <p:nvSpPr>
          <p:cNvPr id="10" name="Rectangle 3"/>
          <p:cNvSpPr>
            <a:spLocks noChangeArrowheads="1"/>
          </p:cNvSpPr>
          <p:nvPr/>
        </p:nvSpPr>
        <p:spPr bwMode="auto">
          <a:xfrm>
            <a:off x="1597257" y="1417666"/>
            <a:ext cx="9132573" cy="32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79312" tIns="38088" rIns="9144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defTabSz="914400">
              <a:buFont typeface="+mj-lt"/>
              <a:buAutoNum type="arabicPeriod" startAt="3"/>
            </a:pPr>
            <a:r>
              <a:rPr lang="en-US" sz="1600" dirty="0" smtClean="0">
                <a:solidFill>
                  <a:schemeClr val="bg1"/>
                </a:solidFill>
              </a:rPr>
              <a:t>In the utility, enter your team number, choose your radio type, and follow the directions</a:t>
            </a:r>
            <a:endParaRPr lang="en-US" altLang="en-US" sz="1600" dirty="0" smtClean="0">
              <a:solidFill>
                <a:schemeClr val="bg1"/>
              </a:solidFill>
              <a:latin typeface="Verdana" panose="020B0604030504040204" pitchFamily="34" charset="0"/>
            </a:endParaRPr>
          </a:p>
        </p:txBody>
      </p:sp>
      <p:pic>
        <p:nvPicPr>
          <p:cNvPr id="9" name="Picture 8"/>
          <p:cNvPicPr>
            <a:picLocks noChangeAspect="1"/>
          </p:cNvPicPr>
          <p:nvPr/>
        </p:nvPicPr>
        <p:blipFill>
          <a:blip r:embed="rId4"/>
          <a:stretch>
            <a:fillRect/>
          </a:stretch>
        </p:blipFill>
        <p:spPr>
          <a:xfrm>
            <a:off x="3159658" y="1740807"/>
            <a:ext cx="5954399" cy="4682585"/>
          </a:xfrm>
          <a:prstGeom prst="rect">
            <a:avLst/>
          </a:prstGeom>
        </p:spPr>
      </p:pic>
      <p:sp>
        <p:nvSpPr>
          <p:cNvPr id="11" name="Rectangle 3"/>
          <p:cNvSpPr>
            <a:spLocks noChangeArrowheads="1"/>
          </p:cNvSpPr>
          <p:nvPr/>
        </p:nvSpPr>
        <p:spPr bwMode="auto">
          <a:xfrm>
            <a:off x="787651" y="6474009"/>
            <a:ext cx="10710249" cy="32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79312" tIns="38088" rIns="9144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lvl="0" indent="-342900" defTabSz="914400">
              <a:buFont typeface="+mj-lt"/>
              <a:buAutoNum type="arabicPeriod" startAt="4"/>
            </a:pPr>
            <a:r>
              <a:rPr lang="en-US" sz="1600" dirty="0">
                <a:solidFill>
                  <a:schemeClr val="bg1"/>
                </a:solidFill>
              </a:rPr>
              <a:t>When you press Configure, you should see a </a:t>
            </a:r>
            <a:r>
              <a:rPr lang="en-US" sz="1600" b="1" dirty="0">
                <a:solidFill>
                  <a:schemeClr val="bg1"/>
                </a:solidFill>
              </a:rPr>
              <a:t>Configuration Progress</a:t>
            </a:r>
            <a:r>
              <a:rPr lang="en-US" sz="1600" dirty="0">
                <a:solidFill>
                  <a:schemeClr val="bg1"/>
                </a:solidFill>
              </a:rPr>
              <a:t> dialog followed by a </a:t>
            </a:r>
            <a:r>
              <a:rPr lang="en-US" sz="1600" b="1" dirty="0">
                <a:solidFill>
                  <a:schemeClr val="bg1"/>
                </a:solidFill>
              </a:rPr>
              <a:t>Complete</a:t>
            </a:r>
            <a:r>
              <a:rPr lang="en-US" sz="1600" dirty="0">
                <a:solidFill>
                  <a:schemeClr val="bg1"/>
                </a:solidFill>
              </a:rPr>
              <a:t> dialog.</a:t>
            </a:r>
            <a:endParaRPr lang="en-US" altLang="en-US" sz="1600" dirty="0" smtClean="0">
              <a:solidFill>
                <a:schemeClr val="bg1"/>
              </a:solidFill>
              <a:latin typeface="Verdana" panose="020B0604030504040204" pitchFamily="34" charset="0"/>
            </a:endParaRPr>
          </a:p>
        </p:txBody>
      </p:sp>
    </p:spTree>
    <p:extLst>
      <p:ext uri="{BB962C8B-B14F-4D97-AF65-F5344CB8AC3E}">
        <p14:creationId xmlns:p14="http://schemas.microsoft.com/office/powerpoint/2010/main" val="15873206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5" name="Title 1"/>
          <p:cNvSpPr>
            <a:spLocks noGrp="1"/>
          </p:cNvSpPr>
          <p:nvPr>
            <p:ph type="title"/>
          </p:nvPr>
        </p:nvSpPr>
        <p:spPr>
          <a:xfrm>
            <a:off x="1141411" y="1419226"/>
            <a:ext cx="9906000" cy="2852737"/>
          </a:xfrm>
        </p:spPr>
        <p:txBody>
          <a:bodyPr>
            <a:normAutofit/>
          </a:bodyPr>
          <a:lstStyle/>
          <a:p>
            <a:pPr algn="ctr"/>
            <a:r>
              <a:rPr lang="en-US" sz="6000" dirty="0" smtClean="0">
                <a:solidFill>
                  <a:schemeClr val="bg1"/>
                </a:solidFill>
              </a:rPr>
              <a:t>Imaging the roborio</a:t>
            </a:r>
            <a:endParaRPr lang="es-US" sz="6000" dirty="0">
              <a:solidFill>
                <a:schemeClr val="bg1"/>
              </a:solidFill>
            </a:endParaRPr>
          </a:p>
        </p:txBody>
      </p:sp>
    </p:spTree>
    <p:extLst>
      <p:ext uri="{BB962C8B-B14F-4D97-AF65-F5344CB8AC3E}">
        <p14:creationId xmlns:p14="http://schemas.microsoft.com/office/powerpoint/2010/main" val="11086535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7170" name="Picture 2" descr="https://linuxgizmos.com/files/ni_roborio1.jpg"/>
          <p:cNvPicPr>
            <a:picLocks noChangeAspect="1" noChangeArrowheads="1"/>
          </p:cNvPicPr>
          <p:nvPr/>
        </p:nvPicPr>
        <p:blipFill rotWithShape="1">
          <a:blip r:embed="rId4">
            <a:extLst>
              <a:ext uri="{28A0092B-C50C-407E-A947-70E740481C1C}">
                <a14:useLocalDpi xmlns:a14="http://schemas.microsoft.com/office/drawing/2010/main" val="0"/>
              </a:ext>
            </a:extLst>
          </a:blip>
          <a:srcRect t="2406" b="1834"/>
          <a:stretch/>
        </p:blipFill>
        <p:spPr bwMode="auto">
          <a:xfrm>
            <a:off x="2116722" y="72186"/>
            <a:ext cx="7135562" cy="670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0825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Install Labview and tools</a:t>
            </a:r>
            <a:endParaRPr lang="en-US" dirty="0">
              <a:solidFill>
                <a:schemeClr val="bg1"/>
              </a:solidFill>
            </a:endParaRPr>
          </a:p>
        </p:txBody>
      </p:sp>
      <p:sp>
        <p:nvSpPr>
          <p:cNvPr id="3" name="Content Placeholder 2"/>
          <p:cNvSpPr>
            <a:spLocks noGrp="1"/>
          </p:cNvSpPr>
          <p:nvPr>
            <p:ph idx="1"/>
          </p:nvPr>
        </p:nvSpPr>
        <p:spPr>
          <a:xfrm>
            <a:off x="1141412" y="1563692"/>
            <a:ext cx="9905999" cy="4837107"/>
          </a:xfrm>
        </p:spPr>
        <p:txBody>
          <a:bodyPr>
            <a:noAutofit/>
          </a:bodyPr>
          <a:lstStyle/>
          <a:p>
            <a:pPr marL="0" indent="0">
              <a:buNone/>
            </a:pPr>
            <a:r>
              <a:rPr lang="en-US" b="1" dirty="0">
                <a:solidFill>
                  <a:schemeClr val="bg1"/>
                </a:solidFill>
              </a:rPr>
              <a:t>Installation Instructions for Teams Using LabVIEW for Development</a:t>
            </a:r>
          </a:p>
          <a:p>
            <a:pPr marL="0" indent="0">
              <a:buNone/>
            </a:pPr>
            <a:r>
              <a:rPr lang="en-US" dirty="0">
                <a:solidFill>
                  <a:schemeClr val="bg1"/>
                </a:solidFill>
              </a:rPr>
              <a:t>This option allows you to program your robot in LabVIEW, perform vision analysis, and capture from USB cameras.</a:t>
            </a:r>
          </a:p>
          <a:p>
            <a:pPr marL="0" indent="0">
              <a:buNone/>
            </a:pPr>
            <a:r>
              <a:rPr lang="en-US" dirty="0">
                <a:solidFill>
                  <a:schemeClr val="bg1"/>
                </a:solidFill>
              </a:rPr>
              <a:t>Launch the installer. This will initiate a pre-install of NI Package Manager. After the NI package manager installation completes, you will be presented with a list of software to install.</a:t>
            </a:r>
          </a:p>
          <a:p>
            <a:pPr marL="0" indent="0">
              <a:buNone/>
            </a:pPr>
            <a:r>
              <a:rPr lang="en-US" dirty="0">
                <a:solidFill>
                  <a:schemeClr val="bg1"/>
                </a:solidFill>
              </a:rPr>
              <a:t>On the "Select Products" dialog, </a:t>
            </a:r>
            <a:r>
              <a:rPr lang="en-US" b="1" dirty="0">
                <a:solidFill>
                  <a:schemeClr val="bg1"/>
                </a:solidFill>
              </a:rPr>
              <a:t>accept the default selections</a:t>
            </a:r>
            <a:r>
              <a:rPr lang="en-US" dirty="0">
                <a:solidFill>
                  <a:schemeClr val="bg1"/>
                </a:solidFill>
              </a:rPr>
              <a:t>. This includes:</a:t>
            </a:r>
          </a:p>
          <a:p>
            <a:pPr lvl="1"/>
            <a:r>
              <a:rPr lang="en-US" dirty="0">
                <a:solidFill>
                  <a:schemeClr val="bg1"/>
                </a:solidFill>
              </a:rPr>
              <a:t>LabVIEW (32-bit) English - 2020 SP1</a:t>
            </a:r>
          </a:p>
          <a:p>
            <a:pPr lvl="1"/>
            <a:r>
              <a:rPr lang="en-US" dirty="0">
                <a:solidFill>
                  <a:schemeClr val="bg1"/>
                </a:solidFill>
              </a:rPr>
              <a:t>LabVIEW Real-Time Module English - 2020</a:t>
            </a:r>
          </a:p>
          <a:p>
            <a:pPr lvl="1"/>
            <a:r>
              <a:rPr lang="en-US" dirty="0">
                <a:solidFill>
                  <a:schemeClr val="bg1"/>
                </a:solidFill>
              </a:rPr>
              <a:t>Vision Development Module - </a:t>
            </a:r>
            <a:r>
              <a:rPr lang="en-US" dirty="0" smtClean="0">
                <a:solidFill>
                  <a:schemeClr val="bg1"/>
                </a:solidFill>
              </a:rPr>
              <a:t>2021</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9440518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Imaging the roborio</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s-US" sz="3600" dirty="0">
                <a:hlinkClick r:id="rId2"/>
              </a:rPr>
              <a:t>Imaging your roboRIO</a:t>
            </a:r>
            <a:endParaRPr lang="es-US" sz="3600" dirty="0"/>
          </a:p>
          <a:p>
            <a:pPr marL="0" indent="0">
              <a:buNone/>
            </a:pPr>
            <a:r>
              <a:rPr lang="en-US" sz="3600" dirty="0" smtClean="0">
                <a:solidFill>
                  <a:schemeClr val="bg1"/>
                </a:solidFill>
              </a:rPr>
              <a:t>Instructions</a:t>
            </a:r>
          </a:p>
          <a:p>
            <a:pPr marL="0" indent="0">
              <a:buNone/>
            </a:pPr>
            <a:r>
              <a:rPr lang="en-US" sz="3600" dirty="0" smtClean="0">
                <a:solidFill>
                  <a:schemeClr val="bg1"/>
                </a:solidFill>
              </a:rPr>
              <a:t>Check RoboRIO firmware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39054004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01154"/>
            <a:ext cx="9905998" cy="1478570"/>
          </a:xfrm>
        </p:spPr>
        <p:txBody>
          <a:bodyPr/>
          <a:lstStyle/>
          <a:p>
            <a:pPr algn="ctr"/>
            <a:r>
              <a:rPr lang="en-US" dirty="0" smtClean="0">
                <a:solidFill>
                  <a:schemeClr val="bg1"/>
                </a:solidFill>
              </a:rPr>
              <a:t>Imaging the roborio</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graphicFrame>
        <p:nvGraphicFramePr>
          <p:cNvPr id="6" name="Table 5"/>
          <p:cNvGraphicFramePr>
            <a:graphicFrameLocks noGrp="1"/>
          </p:cNvGraphicFramePr>
          <p:nvPr/>
        </p:nvGraphicFramePr>
        <p:xfrm>
          <a:off x="5021872" y="2894489"/>
          <a:ext cx="2145082" cy="2251710"/>
        </p:xfrm>
        <a:graphic>
          <a:graphicData uri="http://schemas.openxmlformats.org/drawingml/2006/table">
            <a:tbl>
              <a:tblPr/>
              <a:tblGrid>
                <a:gridCol w="381000"/>
                <a:gridCol w="1764082"/>
              </a:tblGrid>
              <a:tr h="0">
                <a:tc>
                  <a:txBody>
                    <a:bodyPr/>
                    <a:lstStyle/>
                    <a:p>
                      <a:pPr fontAlgn="t"/>
                      <a:endParaRPr lang="es-US" dirty="0">
                        <a:effectLst/>
                      </a:endParaRPr>
                    </a:p>
                  </a:txBody>
                  <a:tcPr marL="28575" marR="28575" marT="28575" marB="28575">
                    <a:lnL>
                      <a:noFill/>
                    </a:lnL>
                    <a:lnR>
                      <a:noFill/>
                    </a:lnR>
                    <a:lnT>
                      <a:noFill/>
                    </a:lnT>
                    <a:lnB>
                      <a:noFill/>
                    </a:lnB>
                  </a:tcPr>
                </a:tc>
                <a:tc>
                  <a:txBody>
                    <a:bodyPr/>
                    <a:lstStyle/>
                    <a:p>
                      <a:pPr fontAlgn="t"/>
                      <a:r>
                        <a:rPr lang="en-US" b="1" dirty="0">
                          <a:effectLst/>
                        </a:rPr>
                        <a:t>Note</a:t>
                      </a:r>
                      <a:r>
                        <a:rPr lang="en-US" dirty="0">
                          <a:effectLst/>
                        </a:rPr>
                        <a:t>   If the roboRIO Imaging Tool fails to update the roboRIO, turn off Windows Firewall in the Control Panel of Windows.</a:t>
                      </a:r>
                    </a:p>
                  </a:txBody>
                  <a:tcPr marL="28575" marR="28575" marT="28575" marB="28575">
                    <a:lnL>
                      <a:noFill/>
                    </a:lnL>
                    <a:lnR>
                      <a:noFill/>
                    </a:lnR>
                    <a:lnT>
                      <a:noFill/>
                    </a:lnT>
                    <a:lnB>
                      <a:noFill/>
                    </a:lnB>
                  </a:tcPr>
                </a:tc>
              </a:tr>
            </a:tbl>
          </a:graphicData>
        </a:graphic>
      </p:graphicFrame>
      <p:sp>
        <p:nvSpPr>
          <p:cNvPr id="7" name="Rectangle 1"/>
          <p:cNvSpPr>
            <a:spLocks noChangeArrowheads="1"/>
          </p:cNvSpPr>
          <p:nvPr/>
        </p:nvSpPr>
        <p:spPr bwMode="auto">
          <a:xfrm>
            <a:off x="365417" y="1416919"/>
            <a:ext cx="11457989" cy="5001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79312" tIns="38088" rIns="9144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2000" b="1" i="0" u="none" strike="noStrike" cap="none" normalizeH="0" baseline="0" dirty="0" smtClean="0">
                <a:ln>
                  <a:noFill/>
                </a:ln>
                <a:solidFill>
                  <a:srgbClr val="000000"/>
                </a:solidFill>
                <a:effectLst/>
                <a:latin typeface="Verdana" panose="020B0604030504040204" pitchFamily="34" charset="0"/>
              </a:rPr>
              <a:t>S</a:t>
            </a:r>
            <a:r>
              <a:rPr kumimoji="0" lang="es-US" altLang="es-US" sz="2000" b="1" i="0" u="none" strike="noStrike" cap="none" normalizeH="0" baseline="0" dirty="0" smtClean="0" bmk="">
                <a:ln>
                  <a:noFill/>
                </a:ln>
                <a:solidFill>
                  <a:srgbClr val="000000"/>
                </a:solidFill>
                <a:effectLst/>
                <a:latin typeface="Verdana" panose="020B0604030504040204" pitchFamily="34" charset="0"/>
              </a:rPr>
              <a:t>etting up </a:t>
            </a:r>
            <a:r>
              <a:rPr kumimoji="0" lang="en-US" altLang="es-US" sz="2000" b="1" i="0" u="none" strike="noStrike" cap="none" normalizeH="0" baseline="0" dirty="0" smtClean="0" bmk="">
                <a:ln>
                  <a:noFill/>
                </a:ln>
                <a:solidFill>
                  <a:srgbClr val="000000"/>
                </a:solidFill>
                <a:effectLst/>
                <a:latin typeface="Verdana" panose="020B0604030504040204" pitchFamily="34" charset="0"/>
              </a:rPr>
              <a:t>the</a:t>
            </a:r>
            <a:r>
              <a:rPr kumimoji="0" lang="es-US" altLang="es-US" sz="2000" b="1" i="0" u="none" strike="noStrike" cap="none" normalizeH="0" baseline="0" dirty="0" smtClean="0" bmk="">
                <a:ln>
                  <a:noFill/>
                </a:ln>
                <a:solidFill>
                  <a:srgbClr val="000000"/>
                </a:solidFill>
                <a:effectLst/>
                <a:latin typeface="Verdana" panose="020B0604030504040204" pitchFamily="34" charset="0"/>
              </a:rPr>
              <a:t> roboRIO</a:t>
            </a:r>
            <a:endParaRPr kumimoji="0" lang="es-US" altLang="es-US" sz="2000" b="1" i="0" u="none" strike="noStrike" cap="none" normalizeH="0" baseline="0" dirty="0" smtClean="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US" sz="1600" b="0" i="0" u="none" strike="noStrike" cap="none" normalizeH="0" baseline="0" dirty="0" smtClean="0">
                <a:ln>
                  <a:noFill/>
                </a:ln>
                <a:solidFill>
                  <a:srgbClr val="000000"/>
                </a:solidFill>
                <a:effectLst/>
                <a:latin typeface="Verdana" panose="020B0604030504040204" pitchFamily="34" charset="0"/>
              </a:rPr>
              <a:t>You</a:t>
            </a:r>
            <a:r>
              <a:rPr kumimoji="0" lang="es-US" altLang="es-US" sz="1600" b="0" i="0" u="none" strike="noStrike" cap="none" normalizeH="0" baseline="0" dirty="0" smtClean="0">
                <a:ln>
                  <a:noFill/>
                </a:ln>
                <a:solidFill>
                  <a:srgbClr val="000000"/>
                </a:solidFill>
                <a:effectLst/>
                <a:latin typeface="Verdana" panose="020B0604030504040204" pitchFamily="34" charset="0"/>
              </a:rPr>
              <a:t> must configure the roboRIO and the Axis camera (if using one) before you can run a robotics program on the robot.</a:t>
            </a:r>
            <a:endParaRPr kumimoji="0" lang="es-US" altLang="es-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600" b="0" i="0" u="none" strike="noStrike" cap="none" normalizeH="0" baseline="0" dirty="0" smtClean="0">
                <a:ln>
                  <a:noFill/>
                </a:ln>
                <a:solidFill>
                  <a:srgbClr val="000000"/>
                </a:solidFill>
                <a:effectLst/>
                <a:latin typeface="Verdana" panose="020B0604030504040204" pitchFamily="34" charset="0"/>
              </a:rPr>
              <a:t>To configure the roboRIO, you must A) connect the computer to the roboRIO, and then B) run the roboRIO Imaging Tool.</a:t>
            </a:r>
            <a:endParaRPr kumimoji="0" lang="es-US" altLang="es-US" sz="1600" b="1" i="0" u="none" strike="noStrike" cap="none" normalizeH="0" baseline="0" dirty="0" smtClean="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600" b="1" i="0" u="none" strike="noStrike" cap="none" normalizeH="0" baseline="0" dirty="0" smtClean="0">
                <a:ln>
                  <a:noFill/>
                </a:ln>
                <a:solidFill>
                  <a:srgbClr val="000000"/>
                </a:solidFill>
                <a:effectLst/>
                <a:latin typeface="Verdana" panose="020B0604030504040204" pitchFamily="34" charset="0"/>
              </a:rPr>
              <a:t>A) Connecting the Computer to the roboRIO</a:t>
            </a:r>
          </a:p>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600" b="0" i="0" u="none" strike="noStrike" cap="none" normalizeH="0" baseline="0" dirty="0" smtClean="0">
                <a:ln>
                  <a:noFill/>
                </a:ln>
                <a:solidFill>
                  <a:srgbClr val="000000"/>
                </a:solidFill>
                <a:effectLst/>
                <a:latin typeface="Verdana" panose="020B0604030504040204" pitchFamily="34" charset="0"/>
              </a:rPr>
              <a:t>Use a USB cable to connect the computer (USB A-Type) to the USB Device Port (USB B-Type) of the roboRIO (the single USB port next to the INPUT power). Then configure the roboRIO with the roboRIO Imaging Tool.</a:t>
            </a:r>
            <a:endParaRPr kumimoji="0" lang="es-US" altLang="es-US" sz="1600" b="1" i="0" u="none" strike="noStrike" cap="none" normalizeH="0" baseline="0" dirty="0" smtClean="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600" b="1" i="0" u="none" strike="noStrike" cap="none" normalizeH="0" baseline="0" dirty="0" smtClean="0">
                <a:ln>
                  <a:noFill/>
                </a:ln>
                <a:solidFill>
                  <a:srgbClr val="000000"/>
                </a:solidFill>
                <a:effectLst/>
                <a:latin typeface="Verdana" panose="020B0604030504040204" pitchFamily="34" charset="0"/>
              </a:rPr>
              <a:t>B) Running the roboRIO Imaging Tool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US" altLang="es-US" sz="1600" b="1" i="0" u="none" strike="noStrike" cap="none" normalizeH="0" baseline="0" dirty="0" smtClean="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600" b="1" i="0" u="none" strike="noStrike" cap="none" normalizeH="0" baseline="0" dirty="0" smtClean="0">
                <a:ln>
                  <a:noFill/>
                </a:ln>
                <a:solidFill>
                  <a:srgbClr val="000000"/>
                </a:solidFill>
                <a:effectLst/>
                <a:latin typeface="Verdana" panose="020B0604030504040204" pitchFamily="34" charset="0"/>
              </a:rPr>
              <a:t>Considerations Before Running the roboRIO Imaging Tool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1600" b="0" i="0" u="none" strike="noStrike" cap="none" normalizeH="0" baseline="0" dirty="0" smtClean="0">
                <a:ln>
                  <a:noFill/>
                </a:ln>
                <a:solidFill>
                  <a:srgbClr val="000000"/>
                </a:solidFill>
                <a:effectLst/>
                <a:latin typeface="Verdana" panose="020B0604030504040204" pitchFamily="34" charset="0"/>
              </a:rPr>
              <a:t>Do not use the roboRIO Imaging Tool on the roboRIO over a wireless connection. If the connection is lost, the data that the roboRIO Imaging Tool writes to the roboRIO is corrupted.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1600" b="0" i="0" u="none" strike="noStrike" cap="none" normalizeH="0" baseline="0" dirty="0" smtClean="0">
                <a:ln>
                  <a:noFill/>
                </a:ln>
                <a:solidFill>
                  <a:srgbClr val="000000"/>
                </a:solidFill>
                <a:effectLst/>
                <a:latin typeface="Verdana" panose="020B0604030504040204" pitchFamily="34" charset="0"/>
              </a:rPr>
              <a:t>Do not use the roboRIO Imaging Tool on the roboRIO over Ethernet.  While this should work, it is not as reliable as USB.</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US" altLang="es-US" sz="1600" b="0" i="0" u="none" strike="noStrike" cap="none" normalizeH="0" baseline="0" dirty="0" smtClean="0">
                <a:ln>
                  <a:noFill/>
                </a:ln>
                <a:solidFill>
                  <a:srgbClr val="000000"/>
                </a:solidFill>
                <a:effectLst/>
                <a:latin typeface="Verdana" panose="020B0604030504040204" pitchFamily="34" charset="0"/>
              </a:rPr>
              <a:t>Do not use Measurement &amp; Automation Explorer (MAX) to install additional software on the roboRIO. MAX overwrites the FRC VIs on the roboRIO. If you use MAX to install additional software on the roboRIO, you must use the roboRIO Imaging Tool to restore the device to a usable state.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US" altLang="es-US" sz="1200" b="1" i="0" u="none" strike="noStrike" cap="none" normalizeH="0" baseline="0" dirty="0" smtClean="0">
              <a:ln>
                <a:noFill/>
              </a:ln>
              <a:solidFill>
                <a:srgbClr val="000000"/>
              </a:solidFill>
              <a:effectLst/>
              <a:latin typeface="Verdana" panose="020B0604030504040204" pitchFamily="34" charset="0"/>
            </a:endParaRPr>
          </a:p>
        </p:txBody>
      </p:sp>
      <p:pic>
        <p:nvPicPr>
          <p:cNvPr id="6146" name="Picture 2" descr="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263" y="3941763"/>
            <a:ext cx="247650" cy="2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5056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01154"/>
            <a:ext cx="9905998" cy="1478570"/>
          </a:xfrm>
        </p:spPr>
        <p:txBody>
          <a:bodyPr/>
          <a:lstStyle/>
          <a:p>
            <a:pPr algn="ctr"/>
            <a:r>
              <a:rPr lang="en-US" dirty="0" smtClean="0">
                <a:solidFill>
                  <a:schemeClr val="bg1"/>
                </a:solidFill>
              </a:rPr>
              <a:t>Imaging the roborio</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graphicFrame>
        <p:nvGraphicFramePr>
          <p:cNvPr id="6" name="Table 5"/>
          <p:cNvGraphicFramePr>
            <a:graphicFrameLocks noGrp="1"/>
          </p:cNvGraphicFramePr>
          <p:nvPr/>
        </p:nvGraphicFramePr>
        <p:xfrm>
          <a:off x="5021872" y="2894489"/>
          <a:ext cx="2145082" cy="2251710"/>
        </p:xfrm>
        <a:graphic>
          <a:graphicData uri="http://schemas.openxmlformats.org/drawingml/2006/table">
            <a:tbl>
              <a:tblPr/>
              <a:tblGrid>
                <a:gridCol w="381000"/>
                <a:gridCol w="1764082"/>
              </a:tblGrid>
              <a:tr h="0">
                <a:tc>
                  <a:txBody>
                    <a:bodyPr/>
                    <a:lstStyle/>
                    <a:p>
                      <a:pPr fontAlgn="t"/>
                      <a:endParaRPr lang="es-US" dirty="0">
                        <a:effectLst/>
                      </a:endParaRPr>
                    </a:p>
                  </a:txBody>
                  <a:tcPr marL="28575" marR="28575" marT="28575" marB="28575">
                    <a:lnL>
                      <a:noFill/>
                    </a:lnL>
                    <a:lnR>
                      <a:noFill/>
                    </a:lnR>
                    <a:lnT>
                      <a:noFill/>
                    </a:lnT>
                    <a:lnB>
                      <a:noFill/>
                    </a:lnB>
                  </a:tcPr>
                </a:tc>
                <a:tc>
                  <a:txBody>
                    <a:bodyPr/>
                    <a:lstStyle/>
                    <a:p>
                      <a:pPr fontAlgn="t"/>
                      <a:r>
                        <a:rPr lang="en-US" b="1" dirty="0">
                          <a:effectLst/>
                        </a:rPr>
                        <a:t>Note</a:t>
                      </a:r>
                      <a:r>
                        <a:rPr lang="en-US" dirty="0">
                          <a:effectLst/>
                        </a:rPr>
                        <a:t>   If the roboRIO Imaging Tool fails to update the roboRIO, turn off Windows Firewall in the Control Panel of Windows.</a:t>
                      </a:r>
                    </a:p>
                  </a:txBody>
                  <a:tcPr marL="28575" marR="28575" marT="28575" marB="28575">
                    <a:lnL>
                      <a:noFill/>
                    </a:lnL>
                    <a:lnR>
                      <a:noFill/>
                    </a:lnR>
                    <a:lnT>
                      <a:noFill/>
                    </a:lnT>
                    <a:lnB>
                      <a:noFill/>
                    </a:lnB>
                  </a:tcPr>
                </a:tc>
              </a:tr>
            </a:tbl>
          </a:graphicData>
        </a:graphic>
      </p:graphicFrame>
      <p:sp>
        <p:nvSpPr>
          <p:cNvPr id="7" name="Rectangle 1"/>
          <p:cNvSpPr>
            <a:spLocks noChangeArrowheads="1"/>
          </p:cNvSpPr>
          <p:nvPr/>
        </p:nvSpPr>
        <p:spPr bwMode="auto">
          <a:xfrm>
            <a:off x="449638" y="1506045"/>
            <a:ext cx="11457989" cy="5001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79312" tIns="38088" rIns="9144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600" b="1" i="0" u="none" strike="noStrike" cap="none" normalizeH="0" baseline="0" dirty="0" smtClean="0">
                <a:ln>
                  <a:noFill/>
                </a:ln>
                <a:solidFill>
                  <a:srgbClr val="000000"/>
                </a:solidFill>
                <a:effectLst/>
                <a:latin typeface="Verdana" panose="020B0604030504040204" pitchFamily="34" charset="0"/>
              </a:rPr>
              <a:t>Running the roboRIO Imaging Tool</a:t>
            </a:r>
          </a:p>
          <a:p>
            <a:pPr marL="0" marR="0" lvl="0" indent="0" algn="l" defTabSz="914400" rtl="0" eaLnBrk="0" fontAlgn="base" latinLnBrk="0" hangingPunct="0">
              <a:lnSpc>
                <a:spcPct val="100000"/>
              </a:lnSpc>
              <a:spcBef>
                <a:spcPct val="0"/>
              </a:spcBef>
              <a:spcAft>
                <a:spcPct val="0"/>
              </a:spcAft>
              <a:buClrTx/>
              <a:buSzTx/>
              <a:buFontTx/>
              <a:buNone/>
              <a:tabLst/>
            </a:pPr>
            <a:r>
              <a:rPr kumimoji="0" lang="es-US" altLang="es-US" sz="1600" b="0" i="0" u="none" strike="noStrike" cap="none" normalizeH="0" baseline="0" dirty="0" smtClean="0">
                <a:ln>
                  <a:noFill/>
                </a:ln>
                <a:solidFill>
                  <a:srgbClr val="000000"/>
                </a:solidFill>
                <a:effectLst/>
                <a:latin typeface="Verdana" panose="020B0604030504040204" pitchFamily="34" charset="0"/>
              </a:rPr>
              <a:t>Complete the following steps to configure the roboRIO with the roboRIO Imaging Tool.</a:t>
            </a:r>
            <a:endParaRPr kumimoji="0" lang="es-US" altLang="es-US"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US" altLang="es-US" sz="1600" b="0" i="0" u="none" strike="noStrike" cap="none" normalizeH="0" baseline="0" dirty="0" smtClean="0">
                <a:ln>
                  <a:noFill/>
                </a:ln>
                <a:solidFill>
                  <a:srgbClr val="000000"/>
                </a:solidFill>
                <a:effectLst/>
                <a:latin typeface="Verdana" panose="020B0604030504040204" pitchFamily="34" charset="0"/>
              </a:rPr>
              <a:t>Select </a:t>
            </a:r>
            <a:r>
              <a:rPr kumimoji="0" lang="es-US" altLang="es-US" sz="1600" b="1" i="0" u="none" strike="noStrike" cap="none" normalizeH="0" baseline="0" dirty="0" smtClean="0">
                <a:ln>
                  <a:noFill/>
                </a:ln>
                <a:solidFill>
                  <a:srgbClr val="000000"/>
                </a:solidFill>
                <a:effectLst/>
                <a:latin typeface="Verdana" panose="020B0604030504040204" pitchFamily="34" charset="0"/>
              </a:rPr>
              <a:t>roboRIO Imaging Tool 2020</a:t>
            </a:r>
            <a:r>
              <a:rPr kumimoji="0" lang="es-US" altLang="es-US" sz="1600" b="0" i="0" u="none" strike="noStrike" cap="none" normalizeH="0" baseline="0" dirty="0" smtClean="0">
                <a:ln>
                  <a:noFill/>
                </a:ln>
                <a:solidFill>
                  <a:srgbClr val="000000"/>
                </a:solidFill>
                <a:effectLst/>
                <a:latin typeface="Verdana" panose="020B0604030504040204" pitchFamily="34" charset="0"/>
              </a:rPr>
              <a:t> from the </a:t>
            </a:r>
            <a:r>
              <a:rPr kumimoji="0" lang="es-US" altLang="es-US" sz="1600" b="1" i="0" u="none" strike="noStrike" cap="none" normalizeH="0" baseline="0" dirty="0" smtClean="0">
                <a:ln>
                  <a:noFill/>
                </a:ln>
                <a:solidFill>
                  <a:srgbClr val="000000"/>
                </a:solidFill>
                <a:effectLst/>
                <a:latin typeface="Verdana" panose="020B0604030504040204" pitchFamily="34" charset="0"/>
              </a:rPr>
              <a:t>Utilities</a:t>
            </a:r>
            <a:r>
              <a:rPr kumimoji="0" lang="es-US" altLang="es-US" sz="1600" b="0" i="0" u="none" strike="noStrike" cap="none" normalizeH="0" baseline="0" dirty="0" smtClean="0">
                <a:ln>
                  <a:noFill/>
                </a:ln>
                <a:solidFill>
                  <a:srgbClr val="000000"/>
                </a:solidFill>
                <a:effectLst/>
                <a:latin typeface="Verdana" panose="020B0604030504040204" pitchFamily="34" charset="0"/>
              </a:rPr>
              <a:t> tab of the LabVIEW Getting Started Window, or by selecting </a:t>
            </a:r>
            <a:r>
              <a:rPr kumimoji="0" lang="es-US" altLang="es-US" sz="1600" b="1" i="0" u="none" strike="noStrike" cap="none" normalizeH="0" baseline="0" dirty="0" smtClean="0">
                <a:ln>
                  <a:noFill/>
                </a:ln>
                <a:solidFill>
                  <a:srgbClr val="000000"/>
                </a:solidFill>
                <a:effectLst/>
                <a:latin typeface="Verdana" panose="020B0604030504040204" pitchFamily="34" charset="0"/>
              </a:rPr>
              <a:t>Tools»roboRIO Imaging Tool...</a:t>
            </a:r>
            <a:r>
              <a:rPr kumimoji="0" lang="es-US" altLang="es-US" sz="1600" b="0" i="0" u="none" strike="noStrike" cap="none" normalizeH="0" baseline="0" dirty="0" smtClean="0">
                <a:ln>
                  <a:noFill/>
                </a:ln>
                <a:solidFill>
                  <a:srgbClr val="000000"/>
                </a:solidFill>
                <a:effectLst/>
                <a:latin typeface="Verdana" panose="020B0604030504040204" pitchFamily="34" charset="0"/>
              </a:rPr>
              <a:t> from within LabVIEW, or by double-clicking the </a:t>
            </a:r>
            <a:r>
              <a:rPr kumimoji="0" lang="es-US" altLang="es-US" sz="1600" b="1" i="0" u="none" strike="noStrike" cap="none" normalizeH="0" baseline="0" dirty="0" smtClean="0">
                <a:ln>
                  <a:noFill/>
                </a:ln>
                <a:solidFill>
                  <a:srgbClr val="000000"/>
                </a:solidFill>
                <a:effectLst/>
                <a:latin typeface="Verdana" panose="020B0604030504040204" pitchFamily="34" charset="0"/>
              </a:rPr>
              <a:t>roboRIO Imaging Tool</a:t>
            </a:r>
            <a:r>
              <a:rPr kumimoji="0" lang="es-US" altLang="es-US" sz="1600" b="0" i="0" u="none" strike="noStrike" cap="none" normalizeH="0" baseline="0" dirty="0" smtClean="0">
                <a:ln>
                  <a:noFill/>
                </a:ln>
                <a:solidFill>
                  <a:srgbClr val="000000"/>
                </a:solidFill>
                <a:effectLst/>
                <a:latin typeface="Verdana" panose="020B0604030504040204" pitchFamily="34" charset="0"/>
              </a:rPr>
              <a:t> shortcut on the Windows Desktop.</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US" altLang="es-US" sz="1600" b="0" i="0" u="none" strike="noStrike" cap="none" normalizeH="0" baseline="0" dirty="0" smtClean="0">
                <a:ln>
                  <a:noFill/>
                </a:ln>
                <a:solidFill>
                  <a:srgbClr val="000000"/>
                </a:solidFill>
                <a:effectLst/>
                <a:latin typeface="Verdana" panose="020B0604030504040204" pitchFamily="34" charset="0"/>
              </a:rPr>
              <a:t>Select the roboRIO you want to configure from the </a:t>
            </a:r>
            <a:r>
              <a:rPr kumimoji="0" lang="es-US" altLang="es-US" sz="1600" b="1" i="0" u="none" strike="noStrike" cap="none" normalizeH="0" baseline="0" dirty="0" smtClean="0">
                <a:ln>
                  <a:noFill/>
                </a:ln>
                <a:solidFill>
                  <a:srgbClr val="000000"/>
                </a:solidFill>
                <a:effectLst/>
                <a:latin typeface="Verdana" panose="020B0604030504040204" pitchFamily="34" charset="0"/>
              </a:rPr>
              <a:t>roboRIO Targets</a:t>
            </a:r>
            <a:r>
              <a:rPr kumimoji="0" lang="es-US" altLang="es-US" sz="1600" b="0" i="0" u="none" strike="noStrike" cap="none" normalizeH="0" baseline="0" dirty="0" smtClean="0">
                <a:ln>
                  <a:noFill/>
                </a:ln>
                <a:solidFill>
                  <a:srgbClr val="000000"/>
                </a:solidFill>
                <a:effectLst/>
                <a:latin typeface="Verdana" panose="020B0604030504040204" pitchFamily="34" charset="0"/>
              </a:rPr>
              <a:t> table. This table lists all roboRIOs connected to the host computer.</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US" altLang="es-US" sz="1600" b="0" i="0" u="none" strike="noStrike" cap="none" normalizeH="0" baseline="0" dirty="0" smtClean="0">
                <a:ln>
                  <a:noFill/>
                </a:ln>
                <a:solidFill>
                  <a:srgbClr val="000000"/>
                </a:solidFill>
                <a:effectLst/>
                <a:latin typeface="Verdana" panose="020B0604030504040204" pitchFamily="34" charset="0"/>
              </a:rPr>
              <a:t>Choose the task for the imaging tool to perform: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US" altLang="es-US" sz="1600" b="1" i="0" u="none" strike="noStrike" cap="none" normalizeH="0" baseline="0" dirty="0" smtClean="0">
                <a:ln>
                  <a:noFill/>
                </a:ln>
                <a:solidFill>
                  <a:srgbClr val="000000"/>
                </a:solidFill>
                <a:effectLst/>
                <a:latin typeface="Verdana" panose="020B0604030504040204" pitchFamily="34" charset="0"/>
              </a:rPr>
              <a:t>Edit Startup Settings</a:t>
            </a:r>
            <a:r>
              <a:rPr kumimoji="0" lang="es-US" altLang="es-US" sz="1600" b="0" i="0" u="none" strike="noStrike" cap="none" normalizeH="0" baseline="0" dirty="0" smtClean="0">
                <a:ln>
                  <a:noFill/>
                </a:ln>
                <a:solidFill>
                  <a:srgbClr val="000000"/>
                </a:solidFill>
                <a:effectLst/>
                <a:latin typeface="Verdana" panose="020B0604030504040204" pitchFamily="34" charset="0"/>
              </a:rPr>
              <a:t> allows you to change startup settings and your team number.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US" altLang="es-US" sz="1600" b="1" i="0" u="none" strike="noStrike" cap="none" normalizeH="0" baseline="0" dirty="0" smtClean="0">
                <a:ln>
                  <a:noFill/>
                </a:ln>
                <a:solidFill>
                  <a:srgbClr val="000000"/>
                </a:solidFill>
                <a:effectLst/>
                <a:latin typeface="Verdana" panose="020B0604030504040204" pitchFamily="34" charset="0"/>
              </a:rPr>
              <a:t>Format Target</a:t>
            </a:r>
            <a:r>
              <a:rPr kumimoji="0" lang="es-US" altLang="es-US" sz="1600" b="0" i="0" u="none" strike="noStrike" cap="none" normalizeH="0" baseline="0" dirty="0" smtClean="0">
                <a:ln>
                  <a:noFill/>
                </a:ln>
                <a:solidFill>
                  <a:srgbClr val="000000"/>
                </a:solidFill>
                <a:effectLst/>
                <a:latin typeface="Verdana" panose="020B0604030504040204" pitchFamily="34" charset="0"/>
              </a:rPr>
              <a:t> is used to image the roboRIO and set your team number. From the </a:t>
            </a:r>
            <a:r>
              <a:rPr kumimoji="0" lang="es-US" altLang="es-US" sz="1600" b="1" i="0" u="none" strike="noStrike" cap="none" normalizeH="0" baseline="0" dirty="0" smtClean="0">
                <a:ln>
                  <a:noFill/>
                </a:ln>
                <a:solidFill>
                  <a:srgbClr val="000000"/>
                </a:solidFill>
                <a:effectLst/>
                <a:latin typeface="Verdana" panose="020B0604030504040204" pitchFamily="34" charset="0"/>
              </a:rPr>
              <a:t>Select Image</a:t>
            </a:r>
            <a:r>
              <a:rPr kumimoji="0" lang="es-US" altLang="es-US" sz="1600" b="0" i="0" u="none" strike="noStrike" cap="none" normalizeH="0" baseline="0" dirty="0" smtClean="0">
                <a:ln>
                  <a:noFill/>
                </a:ln>
                <a:solidFill>
                  <a:srgbClr val="000000"/>
                </a:solidFill>
                <a:effectLst/>
                <a:latin typeface="Verdana" panose="020B0604030504040204" pitchFamily="34" charset="0"/>
              </a:rPr>
              <a:t> list, select the most recent </a:t>
            </a:r>
            <a:r>
              <a:rPr kumimoji="0" lang="es-US" altLang="es-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.zip</a:t>
            </a:r>
            <a:r>
              <a:rPr kumimoji="0" lang="es-US" altLang="es-US" sz="1600" b="0" i="0" u="none" strike="noStrike" cap="none" normalizeH="0" baseline="0" dirty="0" smtClean="0">
                <a:ln>
                  <a:noFill/>
                </a:ln>
                <a:solidFill>
                  <a:srgbClr val="000000"/>
                </a:solidFill>
                <a:effectLst/>
                <a:latin typeface="Verdana" panose="020B0604030504040204" pitchFamily="34" charset="0"/>
              </a:rPr>
              <a:t> file to download the most recent image to the roboRIO. If you do not see a </a:t>
            </a:r>
            <a:r>
              <a:rPr kumimoji="0" lang="es-US" altLang="es-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.zip</a:t>
            </a:r>
            <a:r>
              <a:rPr kumimoji="0" lang="es-US" altLang="es-US" sz="1600" b="0" i="0" u="none" strike="noStrike" cap="none" normalizeH="0" baseline="0" dirty="0" smtClean="0">
                <a:ln>
                  <a:noFill/>
                </a:ln>
                <a:solidFill>
                  <a:srgbClr val="000000"/>
                </a:solidFill>
                <a:effectLst/>
                <a:latin typeface="Verdana" panose="020B0604030504040204" pitchFamily="34" charset="0"/>
              </a:rPr>
              <a:t> file, you must install the FRC Game Tools. Enter your team number in the </a:t>
            </a:r>
            <a:r>
              <a:rPr kumimoji="0" lang="es-US" altLang="es-US" sz="1600" b="1" i="0" u="none" strike="noStrike" cap="none" normalizeH="0" baseline="0" dirty="0" smtClean="0">
                <a:ln>
                  <a:noFill/>
                </a:ln>
                <a:solidFill>
                  <a:srgbClr val="000000"/>
                </a:solidFill>
                <a:effectLst/>
                <a:latin typeface="Verdana" panose="020B0604030504040204" pitchFamily="34" charset="0"/>
              </a:rPr>
              <a:t>Team Number</a:t>
            </a:r>
            <a:r>
              <a:rPr kumimoji="0" lang="es-US" altLang="es-US" sz="1600" b="0" i="0" u="none" strike="noStrike" cap="none" normalizeH="0" baseline="0" dirty="0" smtClean="0">
                <a:ln>
                  <a:noFill/>
                </a:ln>
                <a:solidFill>
                  <a:srgbClr val="000000"/>
                </a:solidFill>
                <a:effectLst/>
                <a:latin typeface="Verdana" panose="020B0604030504040204" pitchFamily="34" charset="0"/>
              </a:rPr>
              <a:t> text box, and click the </a:t>
            </a:r>
            <a:r>
              <a:rPr kumimoji="0" lang="es-US" altLang="es-US" sz="1600" b="1" i="0" u="none" strike="noStrike" cap="none" normalizeH="0" baseline="0" dirty="0" smtClean="0">
                <a:ln>
                  <a:noFill/>
                </a:ln>
                <a:solidFill>
                  <a:srgbClr val="000000"/>
                </a:solidFill>
                <a:effectLst/>
                <a:latin typeface="Verdana" panose="020B0604030504040204" pitchFamily="34" charset="0"/>
              </a:rPr>
              <a:t>Reformat</a:t>
            </a:r>
            <a:r>
              <a:rPr kumimoji="0" lang="es-US" altLang="es-US" sz="1600" b="0" i="0" u="none" strike="noStrike" cap="none" normalizeH="0" baseline="0" dirty="0" smtClean="0">
                <a:ln>
                  <a:noFill/>
                </a:ln>
                <a:solidFill>
                  <a:srgbClr val="000000"/>
                </a:solidFill>
                <a:effectLst/>
                <a:latin typeface="Verdana" panose="020B0604030504040204" pitchFamily="34" charset="0"/>
              </a:rPr>
              <a:t> button to download the image to the roboRIO. Do not turn off power to the roboRIO or interfere with the USB connection while the roboRIO Imaging Tool downloads the image to the roboRIO.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US" altLang="es-US" sz="1600" b="1" i="0" u="none" strike="noStrike" cap="none" normalizeH="0" baseline="0" dirty="0" smtClean="0">
                <a:ln>
                  <a:noFill/>
                </a:ln>
                <a:solidFill>
                  <a:srgbClr val="000000"/>
                </a:solidFill>
                <a:effectLst/>
                <a:latin typeface="Verdana" panose="020B0604030504040204" pitchFamily="34" charset="0"/>
              </a:rPr>
              <a:t>Update Firmware</a:t>
            </a:r>
            <a:r>
              <a:rPr kumimoji="0" lang="es-US" altLang="es-US" sz="1600" b="0" i="0" u="none" strike="noStrike" cap="none" normalizeH="0" baseline="0" dirty="0" smtClean="0">
                <a:ln>
                  <a:noFill/>
                </a:ln>
                <a:solidFill>
                  <a:srgbClr val="000000"/>
                </a:solidFill>
                <a:effectLst/>
                <a:latin typeface="Verdana" panose="020B0604030504040204" pitchFamily="34" charset="0"/>
              </a:rPr>
              <a:t> is used to download the latest firmware to the roboRIO.  The minimum required firmware for FRC 2020 is version 5.0.0. The latest firmware version is 6.0.0, and is included with this update. To update, choose the latest </a:t>
            </a:r>
            <a:r>
              <a:rPr kumimoji="0" lang="es-US" altLang="es-US" sz="1600" b="0" i="0" u="none" strike="noStrike" cap="none" normalizeH="0" baseline="0" dirty="0" smtClean="0">
                <a:ln>
                  <a:noFill/>
                </a:ln>
                <a:solidFill>
                  <a:srgbClr val="000000"/>
                </a:solidFill>
                <a:effectLst/>
                <a:latin typeface="Courier New" panose="02070309020205020404" pitchFamily="49" charset="0"/>
                <a:cs typeface="Courier New" panose="02070309020205020404" pitchFamily="49" charset="0"/>
              </a:rPr>
              <a:t>.cfg</a:t>
            </a:r>
            <a:r>
              <a:rPr kumimoji="0" lang="es-US" altLang="es-US" sz="1600" b="0" i="0" u="none" strike="noStrike" cap="none" normalizeH="0" baseline="0" dirty="0" smtClean="0">
                <a:ln>
                  <a:noFill/>
                </a:ln>
                <a:solidFill>
                  <a:srgbClr val="000000"/>
                </a:solidFill>
                <a:effectLst/>
                <a:latin typeface="Verdana" panose="020B0604030504040204" pitchFamily="34" charset="0"/>
              </a:rPr>
              <a:t> file from the </a:t>
            </a:r>
            <a:r>
              <a:rPr kumimoji="0" lang="es-US" altLang="es-US" sz="1600" b="1" i="0" u="none" strike="noStrike" cap="none" normalizeH="0" baseline="0" dirty="0" smtClean="0">
                <a:ln>
                  <a:noFill/>
                </a:ln>
                <a:solidFill>
                  <a:srgbClr val="000000"/>
                </a:solidFill>
                <a:effectLst/>
                <a:latin typeface="Verdana" panose="020B0604030504040204" pitchFamily="34" charset="0"/>
              </a:rPr>
              <a:t>Select Firmware</a:t>
            </a:r>
            <a:r>
              <a:rPr kumimoji="0" lang="es-US" altLang="es-US" sz="1600" b="0" i="0" u="none" strike="noStrike" cap="none" normalizeH="0" baseline="0" dirty="0" smtClean="0">
                <a:ln>
                  <a:noFill/>
                </a:ln>
                <a:solidFill>
                  <a:srgbClr val="000000"/>
                </a:solidFill>
                <a:effectLst/>
                <a:latin typeface="Verdana" panose="020B0604030504040204" pitchFamily="34" charset="0"/>
              </a:rPr>
              <a:t> list and click the </a:t>
            </a:r>
            <a:r>
              <a:rPr kumimoji="0" lang="es-US" altLang="es-US" sz="1600" b="1" i="0" u="none" strike="noStrike" cap="none" normalizeH="0" baseline="0" dirty="0" smtClean="0">
                <a:ln>
                  <a:noFill/>
                </a:ln>
                <a:solidFill>
                  <a:srgbClr val="000000"/>
                </a:solidFill>
                <a:effectLst/>
                <a:latin typeface="Verdana" panose="020B0604030504040204" pitchFamily="34" charset="0"/>
              </a:rPr>
              <a:t>Update</a:t>
            </a:r>
            <a:r>
              <a:rPr kumimoji="0" lang="es-US" altLang="es-US" sz="1600" b="0" i="0" u="none" strike="noStrike" cap="none" normalizeH="0" baseline="0" dirty="0" smtClean="0">
                <a:ln>
                  <a:noFill/>
                </a:ln>
                <a:solidFill>
                  <a:srgbClr val="000000"/>
                </a:solidFill>
                <a:effectLst/>
                <a:latin typeface="Verdana" panose="020B0604030504040204" pitchFamily="34" charset="0"/>
              </a:rPr>
              <a:t> button.  Do not turn off power to the roboRIO or interfere with the USB connection while the roboRIO Imaging Tool updates the roboRIO firmware.</a:t>
            </a:r>
          </a:p>
        </p:txBody>
      </p:sp>
      <p:pic>
        <p:nvPicPr>
          <p:cNvPr id="6146" name="Picture 2" descr="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263" y="3941763"/>
            <a:ext cx="247650" cy="2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9881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9" name="Picture 8"/>
          <p:cNvPicPr>
            <a:picLocks noChangeAspect="1"/>
          </p:cNvPicPr>
          <p:nvPr/>
        </p:nvPicPr>
        <p:blipFill>
          <a:blip r:embed="rId4"/>
          <a:stretch>
            <a:fillRect/>
          </a:stretch>
        </p:blipFill>
        <p:spPr>
          <a:xfrm>
            <a:off x="2581830" y="0"/>
            <a:ext cx="7028339" cy="6858000"/>
          </a:xfrm>
          <a:prstGeom prst="rect">
            <a:avLst/>
          </a:prstGeom>
        </p:spPr>
      </p:pic>
    </p:spTree>
    <p:extLst>
      <p:ext uri="{BB962C8B-B14F-4D97-AF65-F5344CB8AC3E}">
        <p14:creationId xmlns:p14="http://schemas.microsoft.com/office/powerpoint/2010/main" val="5822942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8" name="Picture 7"/>
          <p:cNvPicPr>
            <a:picLocks noChangeAspect="1"/>
          </p:cNvPicPr>
          <p:nvPr/>
        </p:nvPicPr>
        <p:blipFill>
          <a:blip r:embed="rId4"/>
          <a:stretch>
            <a:fillRect/>
          </a:stretch>
        </p:blipFill>
        <p:spPr>
          <a:xfrm>
            <a:off x="1173431" y="0"/>
            <a:ext cx="9845137" cy="6858000"/>
          </a:xfrm>
          <a:prstGeom prst="rect">
            <a:avLst/>
          </a:prstGeom>
        </p:spPr>
      </p:pic>
    </p:spTree>
    <p:extLst>
      <p:ext uri="{BB962C8B-B14F-4D97-AF65-F5344CB8AC3E}">
        <p14:creationId xmlns:p14="http://schemas.microsoft.com/office/powerpoint/2010/main" val="1442164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2050" name="Picture 2" descr="https://farm5.staticflickr.com/4719/39816192384_1df84b5086_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1544" y="115888"/>
            <a:ext cx="8565345" cy="6736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1361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5" name="Title 1"/>
          <p:cNvSpPr>
            <a:spLocks noGrp="1"/>
          </p:cNvSpPr>
          <p:nvPr>
            <p:ph type="title"/>
          </p:nvPr>
        </p:nvSpPr>
        <p:spPr>
          <a:xfrm>
            <a:off x="1141411" y="1419226"/>
            <a:ext cx="9906000" cy="2852737"/>
          </a:xfrm>
        </p:spPr>
        <p:txBody>
          <a:bodyPr>
            <a:normAutofit/>
          </a:bodyPr>
          <a:lstStyle/>
          <a:p>
            <a:pPr algn="ctr"/>
            <a:r>
              <a:rPr lang="en-US" sz="6000" dirty="0" smtClean="0">
                <a:solidFill>
                  <a:schemeClr val="bg1"/>
                </a:solidFill>
              </a:rPr>
              <a:t>Program the motor controllers</a:t>
            </a:r>
            <a:endParaRPr lang="es-US" sz="6000" dirty="0">
              <a:solidFill>
                <a:schemeClr val="bg1"/>
              </a:solidFill>
            </a:endParaRPr>
          </a:p>
        </p:txBody>
      </p:sp>
    </p:spTree>
    <p:extLst>
      <p:ext uri="{BB962C8B-B14F-4D97-AF65-F5344CB8AC3E}">
        <p14:creationId xmlns:p14="http://schemas.microsoft.com/office/powerpoint/2010/main" val="23211329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template</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template</a:t>
            </a: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537002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5" name="Title 1"/>
          <p:cNvSpPr>
            <a:spLocks noGrp="1"/>
          </p:cNvSpPr>
          <p:nvPr>
            <p:ph type="title"/>
          </p:nvPr>
        </p:nvSpPr>
        <p:spPr>
          <a:xfrm>
            <a:off x="1141411" y="1419226"/>
            <a:ext cx="9906000" cy="2852737"/>
          </a:xfrm>
        </p:spPr>
        <p:txBody>
          <a:bodyPr>
            <a:normAutofit/>
          </a:bodyPr>
          <a:lstStyle/>
          <a:p>
            <a:pPr algn="ctr"/>
            <a:r>
              <a:rPr lang="en-US" sz="6000" dirty="0" smtClean="0">
                <a:solidFill>
                  <a:schemeClr val="bg1"/>
                </a:solidFill>
              </a:rPr>
              <a:t>Make a robot program build</a:t>
            </a:r>
            <a:endParaRPr lang="es-US" sz="6000" dirty="0">
              <a:solidFill>
                <a:schemeClr val="bg1"/>
              </a:solidFill>
            </a:endParaRPr>
          </a:p>
        </p:txBody>
      </p:sp>
    </p:spTree>
    <p:extLst>
      <p:ext uri="{BB962C8B-B14F-4D97-AF65-F5344CB8AC3E}">
        <p14:creationId xmlns:p14="http://schemas.microsoft.com/office/powerpoint/2010/main" val="23537624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366" y="527988"/>
            <a:ext cx="8428778" cy="753083"/>
          </a:xfrm>
        </p:spPr>
        <p:txBody>
          <a:bodyPr/>
          <a:lstStyle/>
          <a:p>
            <a:pPr algn="ctr"/>
            <a:r>
              <a:rPr lang="en-US" dirty="0" smtClean="0">
                <a:solidFill>
                  <a:schemeClr val="bg1"/>
                </a:solidFill>
              </a:rPr>
              <a:t>template</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template</a:t>
            </a: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2"/>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6" name="Picture 5"/>
          <p:cNvPicPr>
            <a:picLocks noChangeAspect="1"/>
          </p:cNvPicPr>
          <p:nvPr/>
        </p:nvPicPr>
        <p:blipFill>
          <a:blip r:embed="rId4"/>
          <a:stretch>
            <a:fillRect/>
          </a:stretch>
        </p:blipFill>
        <p:spPr>
          <a:xfrm>
            <a:off x="4457700" y="866775"/>
            <a:ext cx="3276600" cy="5124450"/>
          </a:xfrm>
          <a:prstGeom prst="rect">
            <a:avLst/>
          </a:prstGeom>
        </p:spPr>
      </p:pic>
    </p:spTree>
    <p:extLst>
      <p:ext uri="{BB962C8B-B14F-4D97-AF65-F5344CB8AC3E}">
        <p14:creationId xmlns:p14="http://schemas.microsoft.com/office/powerpoint/2010/main" val="2926984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1008"/>
            <a:ext cx="9905998" cy="1478570"/>
          </a:xfrm>
        </p:spPr>
        <p:txBody>
          <a:bodyPr/>
          <a:lstStyle/>
          <a:p>
            <a:pPr algn="ctr"/>
            <a:r>
              <a:rPr lang="en-US" dirty="0" smtClean="0">
                <a:solidFill>
                  <a:schemeClr val="bg1"/>
                </a:solidFill>
              </a:rPr>
              <a:t>Install Labview and tools</a:t>
            </a:r>
            <a:endParaRPr lang="en-US" dirty="0">
              <a:solidFill>
                <a:schemeClr val="bg1"/>
              </a:solidFill>
            </a:endParaRPr>
          </a:p>
        </p:txBody>
      </p:sp>
      <p:sp>
        <p:nvSpPr>
          <p:cNvPr id="3" name="Content Placeholder 2"/>
          <p:cNvSpPr>
            <a:spLocks noGrp="1"/>
          </p:cNvSpPr>
          <p:nvPr>
            <p:ph idx="1"/>
          </p:nvPr>
        </p:nvSpPr>
        <p:spPr>
          <a:xfrm>
            <a:off x="1141412" y="1371180"/>
            <a:ext cx="9905999" cy="5165422"/>
          </a:xfrm>
        </p:spPr>
        <p:txBody>
          <a:bodyPr>
            <a:noAutofit/>
          </a:bodyPr>
          <a:lstStyle/>
          <a:p>
            <a:pPr lvl="1"/>
            <a:r>
              <a:rPr lang="en-US" dirty="0" smtClean="0">
                <a:solidFill>
                  <a:schemeClr val="bg1"/>
                </a:solidFill>
              </a:rPr>
              <a:t>LabVIEW </a:t>
            </a:r>
            <a:r>
              <a:rPr lang="en-US" dirty="0">
                <a:solidFill>
                  <a:schemeClr val="bg1"/>
                </a:solidFill>
              </a:rPr>
              <a:t>Robotics Module for FRC - 2020</a:t>
            </a:r>
          </a:p>
          <a:p>
            <a:pPr lvl="1"/>
            <a:r>
              <a:rPr lang="en-US" dirty="0">
                <a:solidFill>
                  <a:schemeClr val="bg1"/>
                </a:solidFill>
              </a:rPr>
              <a:t>NI </a:t>
            </a:r>
            <a:r>
              <a:rPr lang="en-US" dirty="0" err="1">
                <a:solidFill>
                  <a:schemeClr val="bg1"/>
                </a:solidFill>
              </a:rPr>
              <a:t>CompactRIO</a:t>
            </a:r>
            <a:r>
              <a:rPr lang="en-US" dirty="0">
                <a:solidFill>
                  <a:schemeClr val="bg1"/>
                </a:solidFill>
              </a:rPr>
              <a:t> - 21.0.0</a:t>
            </a:r>
          </a:p>
          <a:p>
            <a:pPr lvl="1"/>
            <a:r>
              <a:rPr lang="en-US" dirty="0">
                <a:solidFill>
                  <a:schemeClr val="bg1"/>
                </a:solidFill>
              </a:rPr>
              <a:t>NI-</a:t>
            </a:r>
            <a:r>
              <a:rPr lang="en-US" dirty="0" err="1">
                <a:solidFill>
                  <a:schemeClr val="bg1"/>
                </a:solidFill>
              </a:rPr>
              <a:t>IMAQdx</a:t>
            </a:r>
            <a:r>
              <a:rPr lang="en-US" dirty="0">
                <a:solidFill>
                  <a:schemeClr val="bg1"/>
                </a:solidFill>
              </a:rPr>
              <a:t> driver - 21.0.0</a:t>
            </a:r>
          </a:p>
          <a:p>
            <a:pPr marL="0" indent="0">
              <a:buNone/>
            </a:pPr>
            <a:r>
              <a:rPr lang="en-US" dirty="0">
                <a:solidFill>
                  <a:schemeClr val="bg1"/>
                </a:solidFill>
              </a:rPr>
              <a:t>On the "Additional items you may wish to install" dialog, </a:t>
            </a:r>
            <a:r>
              <a:rPr lang="en-US" b="1" dirty="0">
                <a:solidFill>
                  <a:schemeClr val="bg1"/>
                </a:solidFill>
              </a:rPr>
              <a:t>accept the default selections</a:t>
            </a:r>
            <a:r>
              <a:rPr lang="en-US" dirty="0">
                <a:solidFill>
                  <a:schemeClr val="bg1"/>
                </a:solidFill>
              </a:rPr>
              <a:t>. NOTE: If you do not accept the default selections, it is likely that some components required for programming your robot will not be installed.</a:t>
            </a:r>
          </a:p>
          <a:p>
            <a:pPr marL="0" indent="0">
              <a:buNone/>
            </a:pPr>
            <a:r>
              <a:rPr lang="en-US" dirty="0">
                <a:solidFill>
                  <a:schemeClr val="bg1"/>
                </a:solidFill>
              </a:rPr>
              <a:t>Accept the licensing agreements and proceed through the installation wizard.</a:t>
            </a:r>
          </a:p>
          <a:p>
            <a:pPr marL="0" indent="0">
              <a:buNone/>
            </a:pPr>
            <a:r>
              <a:rPr lang="en-US" dirty="0">
                <a:solidFill>
                  <a:schemeClr val="bg1"/>
                </a:solidFill>
              </a:rPr>
              <a:t>This option has the following system requirements:</a:t>
            </a:r>
          </a:p>
          <a:p>
            <a:pPr lvl="1"/>
            <a:r>
              <a:rPr lang="en-US" dirty="0">
                <a:solidFill>
                  <a:schemeClr val="bg1"/>
                </a:solidFill>
              </a:rPr>
              <a:t>Operating System: Windows 10/8.1</a:t>
            </a:r>
          </a:p>
          <a:p>
            <a:pPr lvl="1"/>
            <a:r>
              <a:rPr lang="en-US" dirty="0">
                <a:solidFill>
                  <a:schemeClr val="bg1"/>
                </a:solidFill>
              </a:rPr>
              <a:t>Free Space Before Install: 42.1GB Free Space After Vision Install: 35.1GB Free Space after full install: 19.6 Disk Footprint: 15.2 GB</a:t>
            </a:r>
          </a:p>
          <a:p>
            <a:pPr marL="0" indent="0">
              <a:buNone/>
            </a:pP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18499792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366" y="527988"/>
            <a:ext cx="8428778" cy="753083"/>
          </a:xfrm>
        </p:spPr>
        <p:txBody>
          <a:bodyPr/>
          <a:lstStyle/>
          <a:p>
            <a:pPr algn="ctr"/>
            <a:r>
              <a:rPr lang="en-US" dirty="0" smtClean="0">
                <a:solidFill>
                  <a:schemeClr val="bg1"/>
                </a:solidFill>
              </a:rPr>
              <a:t>template</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template</a:t>
            </a: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2"/>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7" name="Picture 6"/>
          <p:cNvPicPr>
            <a:picLocks noChangeAspect="1"/>
          </p:cNvPicPr>
          <p:nvPr/>
        </p:nvPicPr>
        <p:blipFill rotWithShape="1">
          <a:blip r:embed="rId4"/>
          <a:srcRect l="12030" t="-892" r="76609" b="37525"/>
          <a:stretch/>
        </p:blipFill>
        <p:spPr>
          <a:xfrm>
            <a:off x="4155539" y="1665837"/>
            <a:ext cx="2906163" cy="4558688"/>
          </a:xfrm>
          <a:prstGeom prst="rect">
            <a:avLst/>
          </a:prstGeom>
        </p:spPr>
      </p:pic>
    </p:spTree>
    <p:extLst>
      <p:ext uri="{BB962C8B-B14F-4D97-AF65-F5344CB8AC3E}">
        <p14:creationId xmlns:p14="http://schemas.microsoft.com/office/powerpoint/2010/main" val="2346627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366" y="527988"/>
            <a:ext cx="8428778" cy="753083"/>
          </a:xfrm>
        </p:spPr>
        <p:txBody>
          <a:bodyPr/>
          <a:lstStyle/>
          <a:p>
            <a:pPr algn="ctr"/>
            <a:r>
              <a:rPr lang="en-US" dirty="0" smtClean="0">
                <a:solidFill>
                  <a:schemeClr val="bg1"/>
                </a:solidFill>
              </a:rPr>
              <a:t>template</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template</a:t>
            </a: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2"/>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8" name="Picture 7"/>
          <p:cNvPicPr>
            <a:picLocks noChangeAspect="1"/>
          </p:cNvPicPr>
          <p:nvPr/>
        </p:nvPicPr>
        <p:blipFill>
          <a:blip r:embed="rId4"/>
          <a:stretch>
            <a:fillRect/>
          </a:stretch>
        </p:blipFill>
        <p:spPr>
          <a:xfrm>
            <a:off x="2263366" y="1124657"/>
            <a:ext cx="8115300" cy="5495925"/>
          </a:xfrm>
          <a:prstGeom prst="rect">
            <a:avLst/>
          </a:prstGeom>
        </p:spPr>
      </p:pic>
    </p:spTree>
    <p:extLst>
      <p:ext uri="{BB962C8B-B14F-4D97-AF65-F5344CB8AC3E}">
        <p14:creationId xmlns:p14="http://schemas.microsoft.com/office/powerpoint/2010/main" val="30073638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366" y="527988"/>
            <a:ext cx="8428778" cy="753083"/>
          </a:xfrm>
        </p:spPr>
        <p:txBody>
          <a:bodyPr/>
          <a:lstStyle/>
          <a:p>
            <a:pPr algn="ctr"/>
            <a:r>
              <a:rPr lang="en-US" dirty="0" smtClean="0">
                <a:solidFill>
                  <a:schemeClr val="bg1"/>
                </a:solidFill>
              </a:rPr>
              <a:t>template</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template</a:t>
            </a: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2"/>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6" name="Picture 5"/>
          <p:cNvPicPr>
            <a:picLocks noChangeAspect="1"/>
          </p:cNvPicPr>
          <p:nvPr/>
        </p:nvPicPr>
        <p:blipFill>
          <a:blip r:embed="rId4"/>
          <a:stretch>
            <a:fillRect/>
          </a:stretch>
        </p:blipFill>
        <p:spPr>
          <a:xfrm>
            <a:off x="810851" y="2998866"/>
            <a:ext cx="4305300" cy="2381250"/>
          </a:xfrm>
          <a:prstGeom prst="rect">
            <a:avLst/>
          </a:prstGeom>
        </p:spPr>
      </p:pic>
      <p:pic>
        <p:nvPicPr>
          <p:cNvPr id="7" name="Picture 6"/>
          <p:cNvPicPr>
            <a:picLocks noChangeAspect="1"/>
          </p:cNvPicPr>
          <p:nvPr/>
        </p:nvPicPr>
        <p:blipFill>
          <a:blip r:embed="rId5"/>
          <a:stretch>
            <a:fillRect/>
          </a:stretch>
        </p:blipFill>
        <p:spPr>
          <a:xfrm>
            <a:off x="6537734" y="2998866"/>
            <a:ext cx="4305300" cy="2381250"/>
          </a:xfrm>
          <a:prstGeom prst="rect">
            <a:avLst/>
          </a:prstGeom>
        </p:spPr>
      </p:pic>
    </p:spTree>
    <p:extLst>
      <p:ext uri="{BB962C8B-B14F-4D97-AF65-F5344CB8AC3E}">
        <p14:creationId xmlns:p14="http://schemas.microsoft.com/office/powerpoint/2010/main" val="39812200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366" y="527988"/>
            <a:ext cx="8428778" cy="753083"/>
          </a:xfrm>
        </p:spPr>
        <p:txBody>
          <a:bodyPr/>
          <a:lstStyle/>
          <a:p>
            <a:pPr algn="ctr"/>
            <a:r>
              <a:rPr lang="en-US" dirty="0" smtClean="0">
                <a:solidFill>
                  <a:schemeClr val="bg1"/>
                </a:solidFill>
              </a:rPr>
              <a:t>template</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template</a:t>
            </a: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2"/>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8" name="Picture 7"/>
          <p:cNvPicPr>
            <a:picLocks noChangeAspect="1"/>
          </p:cNvPicPr>
          <p:nvPr/>
        </p:nvPicPr>
        <p:blipFill rotWithShape="1">
          <a:blip r:embed="rId4"/>
          <a:srcRect l="16782" r="72673" b="38053"/>
          <a:stretch/>
        </p:blipFill>
        <p:spPr>
          <a:xfrm>
            <a:off x="3603278" y="1633019"/>
            <a:ext cx="2897109" cy="4786860"/>
          </a:xfrm>
          <a:prstGeom prst="rect">
            <a:avLst/>
          </a:prstGeom>
        </p:spPr>
      </p:pic>
    </p:spTree>
    <p:extLst>
      <p:ext uri="{BB962C8B-B14F-4D97-AF65-F5344CB8AC3E}">
        <p14:creationId xmlns:p14="http://schemas.microsoft.com/office/powerpoint/2010/main" val="20517371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366" y="527988"/>
            <a:ext cx="8428778" cy="753083"/>
          </a:xfrm>
        </p:spPr>
        <p:txBody>
          <a:bodyPr/>
          <a:lstStyle/>
          <a:p>
            <a:pPr algn="ctr"/>
            <a:r>
              <a:rPr lang="en-US" dirty="0" smtClean="0">
                <a:solidFill>
                  <a:schemeClr val="bg1"/>
                </a:solidFill>
              </a:rPr>
              <a:t>template</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template</a:t>
            </a: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2"/>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2379380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366" y="527988"/>
            <a:ext cx="8428778" cy="753083"/>
          </a:xfrm>
        </p:spPr>
        <p:txBody>
          <a:bodyPr/>
          <a:lstStyle/>
          <a:p>
            <a:pPr algn="ctr"/>
            <a:r>
              <a:rPr lang="en-US" dirty="0" smtClean="0">
                <a:solidFill>
                  <a:schemeClr val="bg1"/>
                </a:solidFill>
              </a:rPr>
              <a:t>template</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template</a:t>
            </a: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2"/>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6877022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5" name="Title 1"/>
          <p:cNvSpPr>
            <a:spLocks noGrp="1"/>
          </p:cNvSpPr>
          <p:nvPr>
            <p:ph type="title"/>
          </p:nvPr>
        </p:nvSpPr>
        <p:spPr>
          <a:xfrm>
            <a:off x="1141411" y="1419226"/>
            <a:ext cx="9906000" cy="2852737"/>
          </a:xfrm>
        </p:spPr>
        <p:txBody>
          <a:bodyPr>
            <a:normAutofit/>
          </a:bodyPr>
          <a:lstStyle/>
          <a:p>
            <a:pPr algn="ctr"/>
            <a:r>
              <a:rPr lang="en-US" sz="6000" dirty="0" smtClean="0">
                <a:solidFill>
                  <a:schemeClr val="bg1"/>
                </a:solidFill>
              </a:rPr>
              <a:t>Deploy the robot program build</a:t>
            </a:r>
            <a:endParaRPr lang="es-US" sz="6000" dirty="0">
              <a:solidFill>
                <a:schemeClr val="bg1"/>
              </a:solidFill>
            </a:endParaRPr>
          </a:p>
        </p:txBody>
      </p:sp>
    </p:spTree>
    <p:extLst>
      <p:ext uri="{BB962C8B-B14F-4D97-AF65-F5344CB8AC3E}">
        <p14:creationId xmlns:p14="http://schemas.microsoft.com/office/powerpoint/2010/main" val="26777053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bg1"/>
                </a:solidFill>
              </a:rPr>
              <a:t>template</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template</a:t>
            </a: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3888301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5" name="Title 1"/>
          <p:cNvSpPr>
            <a:spLocks noGrp="1"/>
          </p:cNvSpPr>
          <p:nvPr>
            <p:ph type="title"/>
          </p:nvPr>
        </p:nvSpPr>
        <p:spPr>
          <a:xfrm>
            <a:off x="1141411" y="1419226"/>
            <a:ext cx="9906000" cy="2852737"/>
          </a:xfrm>
        </p:spPr>
        <p:txBody>
          <a:bodyPr>
            <a:normAutofit/>
          </a:bodyPr>
          <a:lstStyle/>
          <a:p>
            <a:pPr algn="ctr"/>
            <a:r>
              <a:rPr lang="en-US" sz="6000" dirty="0" smtClean="0">
                <a:solidFill>
                  <a:schemeClr val="bg1"/>
                </a:solidFill>
              </a:rPr>
              <a:t>Learn to use </a:t>
            </a:r>
            <a:r>
              <a:rPr lang="en-US" sz="6000" dirty="0" err="1" smtClean="0">
                <a:solidFill>
                  <a:schemeClr val="bg1"/>
                </a:solidFill>
              </a:rPr>
              <a:t>github</a:t>
            </a:r>
            <a:endParaRPr lang="es-US" sz="6000" dirty="0">
              <a:solidFill>
                <a:schemeClr val="bg1"/>
              </a:solidFill>
            </a:endParaRPr>
          </a:p>
        </p:txBody>
      </p:sp>
    </p:spTree>
    <p:extLst>
      <p:ext uri="{BB962C8B-B14F-4D97-AF65-F5344CB8AC3E}">
        <p14:creationId xmlns:p14="http://schemas.microsoft.com/office/powerpoint/2010/main" val="2495312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bg1"/>
                </a:solidFill>
              </a:rPr>
              <a:t>Github</a:t>
            </a:r>
            <a:endParaRPr lang="en-US" dirty="0">
              <a:solidFill>
                <a:schemeClr val="bg1"/>
              </a:solidFill>
            </a:endParaRPr>
          </a:p>
        </p:txBody>
      </p:sp>
      <p:sp>
        <p:nvSpPr>
          <p:cNvPr id="3" name="Content Placeholder 2"/>
          <p:cNvSpPr>
            <a:spLocks noGrp="1"/>
          </p:cNvSpPr>
          <p:nvPr>
            <p:ph idx="1"/>
          </p:nvPr>
        </p:nvSpPr>
        <p:spPr/>
        <p:txBody>
          <a:bodyPr>
            <a:noAutofit/>
          </a:bodyPr>
          <a:lstStyle/>
          <a:p>
            <a:pPr marL="0" indent="0">
              <a:buNone/>
            </a:pPr>
            <a:r>
              <a:rPr lang="en-US" sz="3600" dirty="0" smtClean="0">
                <a:solidFill>
                  <a:schemeClr val="bg1"/>
                </a:solidFill>
              </a:rPr>
              <a:t>Get a </a:t>
            </a:r>
            <a:r>
              <a:rPr lang="en-US" sz="3600" dirty="0" err="1" smtClean="0">
                <a:solidFill>
                  <a:schemeClr val="bg1"/>
                </a:solidFill>
              </a:rPr>
              <a:t>Github</a:t>
            </a:r>
            <a:r>
              <a:rPr lang="en-US" sz="3600" dirty="0" smtClean="0">
                <a:solidFill>
                  <a:schemeClr val="bg1"/>
                </a:solidFill>
              </a:rPr>
              <a:t> account</a:t>
            </a:r>
          </a:p>
          <a:p>
            <a:pPr marL="0" indent="0">
              <a:buNone/>
            </a:pPr>
            <a:r>
              <a:rPr lang="en-US" sz="3600" dirty="0" smtClean="0">
                <a:solidFill>
                  <a:schemeClr val="bg1"/>
                </a:solidFill>
              </a:rPr>
              <a:t>Learn to how use it</a:t>
            </a:r>
          </a:p>
          <a:p>
            <a:pPr marL="0" indent="0">
              <a:buNone/>
            </a:pPr>
            <a:r>
              <a:rPr lang="en-US" sz="3600" dirty="0" smtClean="0">
                <a:solidFill>
                  <a:schemeClr val="bg1"/>
                </a:solidFill>
              </a:rPr>
              <a:t>Link to team’s </a:t>
            </a:r>
            <a:r>
              <a:rPr lang="en-US" sz="3600" dirty="0" err="1" smtClean="0">
                <a:solidFill>
                  <a:schemeClr val="bg1"/>
                </a:solidFill>
              </a:rPr>
              <a:t>Github</a:t>
            </a:r>
            <a:endParaRPr lang="en-US" sz="3600" dirty="0" smtClean="0">
              <a:solidFill>
                <a:schemeClr val="bg1"/>
              </a:solidFill>
            </a:endParaRPr>
          </a:p>
          <a:p>
            <a:pPr marL="0" indent="0">
              <a:buNone/>
            </a:pPr>
            <a:r>
              <a:rPr lang="en-US" sz="3600" dirty="0" smtClean="0">
                <a:solidFill>
                  <a:schemeClr val="bg1"/>
                </a:solidFill>
              </a:rPr>
              <a:t>Checkout code</a:t>
            </a:r>
          </a:p>
          <a:p>
            <a:pPr marL="0" indent="0">
              <a:buNone/>
            </a:pPr>
            <a:r>
              <a:rPr lang="en-US" sz="3600" dirty="0" smtClean="0">
                <a:solidFill>
                  <a:schemeClr val="bg1"/>
                </a:solidFill>
              </a:rPr>
              <a:t>Check in code</a:t>
            </a:r>
            <a:endParaRPr lang="en-US" sz="3600"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495647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1008"/>
            <a:ext cx="9905998" cy="1478570"/>
          </a:xfrm>
        </p:spPr>
        <p:txBody>
          <a:bodyPr/>
          <a:lstStyle/>
          <a:p>
            <a:pPr algn="ctr"/>
            <a:r>
              <a:rPr lang="en-US" dirty="0" smtClean="0">
                <a:solidFill>
                  <a:schemeClr val="bg1"/>
                </a:solidFill>
              </a:rPr>
              <a:t>Install Labview and tools</a:t>
            </a:r>
            <a:endParaRPr lang="en-US" dirty="0">
              <a:solidFill>
                <a:schemeClr val="bg1"/>
              </a:solidFill>
            </a:endParaRPr>
          </a:p>
        </p:txBody>
      </p:sp>
      <p:sp>
        <p:nvSpPr>
          <p:cNvPr id="3" name="Content Placeholder 2"/>
          <p:cNvSpPr>
            <a:spLocks noGrp="1"/>
          </p:cNvSpPr>
          <p:nvPr>
            <p:ph idx="1"/>
          </p:nvPr>
        </p:nvSpPr>
        <p:spPr>
          <a:xfrm>
            <a:off x="1141412" y="1371180"/>
            <a:ext cx="9905999" cy="4837107"/>
          </a:xfrm>
        </p:spPr>
        <p:txBody>
          <a:bodyPr>
            <a:noAutofit/>
          </a:bodyPr>
          <a:lstStyle/>
          <a:p>
            <a:pPr marL="0" indent="0">
              <a:buNone/>
            </a:pPr>
            <a:r>
              <a:rPr lang="en-US" sz="3600" dirty="0" smtClean="0">
                <a:solidFill>
                  <a:schemeClr val="bg1"/>
                </a:solidFill>
              </a:rPr>
              <a:t>To Activate LabVIEW</a:t>
            </a:r>
          </a:p>
          <a:p>
            <a:pPr marL="0" indent="0">
              <a:buNone/>
            </a:pPr>
            <a:r>
              <a:rPr lang="en-US" sz="3600" dirty="0" smtClean="0">
                <a:solidFill>
                  <a:schemeClr val="bg1"/>
                </a:solidFill>
              </a:rPr>
              <a:t>Login to National Instruments</a:t>
            </a:r>
          </a:p>
          <a:p>
            <a:pPr marL="0" indent="0">
              <a:buNone/>
            </a:pPr>
            <a:r>
              <a:rPr lang="en-US" sz="3600" dirty="0" smtClean="0">
                <a:solidFill>
                  <a:schemeClr val="bg1"/>
                </a:solidFill>
              </a:rPr>
              <a:t>Username: </a:t>
            </a:r>
            <a:r>
              <a:rPr lang="es-US" sz="3600" dirty="0" smtClean="0">
                <a:hlinkClick r:id="rId2"/>
              </a:rPr>
              <a:t>ramonarampage@gmail.com</a:t>
            </a:r>
            <a:endParaRPr lang="en-US" sz="3600" dirty="0" smtClean="0">
              <a:solidFill>
                <a:schemeClr val="bg1"/>
              </a:solidFill>
            </a:endParaRPr>
          </a:p>
          <a:p>
            <a:pPr marL="0" indent="0">
              <a:buNone/>
            </a:pPr>
            <a:r>
              <a:rPr lang="en-US" sz="3600" dirty="0" smtClean="0">
                <a:solidFill>
                  <a:schemeClr val="bg1"/>
                </a:solidFill>
              </a:rPr>
              <a:t>Password: ramona1159</a:t>
            </a:r>
          </a:p>
          <a:p>
            <a:pPr marL="0" indent="0">
              <a:buNone/>
            </a:pPr>
            <a:r>
              <a:rPr lang="en-US" sz="3600" dirty="0" smtClean="0">
                <a:solidFill>
                  <a:schemeClr val="bg1"/>
                </a:solidFill>
              </a:rPr>
              <a:t>Enter the serial number to activate: </a:t>
            </a:r>
          </a:p>
          <a:p>
            <a:pPr marL="0" indent="0">
              <a:buNone/>
            </a:pPr>
            <a:r>
              <a:rPr lang="es-US" sz="3600" dirty="0" smtClean="0">
                <a:solidFill>
                  <a:schemeClr val="bg1"/>
                </a:solidFill>
              </a:rPr>
              <a:t>B05P07428</a:t>
            </a:r>
          </a:p>
          <a:p>
            <a:pPr marL="0" indent="0">
              <a:buNone/>
            </a:pPr>
            <a:endParaRPr lang="en-US" sz="36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Tree>
    <p:extLst>
      <p:ext uri="{BB962C8B-B14F-4D97-AF65-F5344CB8AC3E}">
        <p14:creationId xmlns:p14="http://schemas.microsoft.com/office/powerpoint/2010/main" val="31860497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5" name="Title 1"/>
          <p:cNvSpPr>
            <a:spLocks noGrp="1"/>
          </p:cNvSpPr>
          <p:nvPr>
            <p:ph type="title"/>
          </p:nvPr>
        </p:nvSpPr>
        <p:spPr>
          <a:xfrm>
            <a:off x="1141411" y="1419226"/>
            <a:ext cx="9906000" cy="2852737"/>
          </a:xfrm>
        </p:spPr>
        <p:txBody>
          <a:bodyPr>
            <a:normAutofit/>
          </a:bodyPr>
          <a:lstStyle/>
          <a:p>
            <a:pPr algn="ctr"/>
            <a:r>
              <a:rPr lang="en-US" sz="6000" dirty="0" smtClean="0">
                <a:solidFill>
                  <a:schemeClr val="bg1"/>
                </a:solidFill>
              </a:rPr>
              <a:t>Template section divider</a:t>
            </a:r>
            <a:endParaRPr lang="es-US" sz="6000" dirty="0">
              <a:solidFill>
                <a:schemeClr val="bg1"/>
              </a:solidFill>
            </a:endParaRPr>
          </a:p>
        </p:txBody>
      </p:sp>
    </p:spTree>
    <p:extLst>
      <p:ext uri="{BB962C8B-B14F-4D97-AF65-F5344CB8AC3E}">
        <p14:creationId xmlns:p14="http://schemas.microsoft.com/office/powerpoint/2010/main" val="18031473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5" name="Title 1"/>
          <p:cNvSpPr>
            <a:spLocks noGrp="1"/>
          </p:cNvSpPr>
          <p:nvPr>
            <p:ph type="title"/>
          </p:nvPr>
        </p:nvSpPr>
        <p:spPr>
          <a:xfrm>
            <a:off x="1141411" y="1419226"/>
            <a:ext cx="9906000" cy="2852737"/>
          </a:xfrm>
        </p:spPr>
        <p:txBody>
          <a:bodyPr>
            <a:normAutofit/>
          </a:bodyPr>
          <a:lstStyle/>
          <a:p>
            <a:pPr algn="ctr"/>
            <a:r>
              <a:rPr lang="en-US" sz="6000" dirty="0" smtClean="0">
                <a:solidFill>
                  <a:schemeClr val="bg1"/>
                </a:solidFill>
              </a:rPr>
              <a:t>Team’s progress</a:t>
            </a:r>
            <a:endParaRPr lang="es-US" sz="6000" dirty="0">
              <a:solidFill>
                <a:schemeClr val="bg1"/>
              </a:solidFill>
            </a:endParaRPr>
          </a:p>
        </p:txBody>
      </p:sp>
    </p:spTree>
    <p:extLst>
      <p:ext uri="{BB962C8B-B14F-4D97-AF65-F5344CB8AC3E}">
        <p14:creationId xmlns:p14="http://schemas.microsoft.com/office/powerpoint/2010/main" val="17969167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023718" y="84363"/>
            <a:ext cx="9905998" cy="504112"/>
          </a:xfrm>
        </p:spPr>
        <p:txBody>
          <a:bodyPr>
            <a:normAutofit fontScale="90000"/>
          </a:bodyPr>
          <a:lstStyle/>
          <a:p>
            <a:pPr algn="ctr"/>
            <a:r>
              <a:rPr lang="en-US" dirty="0" smtClean="0">
                <a:solidFill>
                  <a:schemeClr val="bg1"/>
                </a:solidFill>
              </a:rPr>
              <a:t>Software team’s progress</a:t>
            </a:r>
            <a:endParaRPr lang="en-US" dirty="0">
              <a:solidFill>
                <a:schemeClr val="bg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367076" cy="683538"/>
          </a:xfrm>
          <a:prstGeom prst="rect">
            <a:avLst/>
          </a:prstGeom>
          <a:effectLst>
            <a:reflection stA="0" endPos="65000" dist="50800" dir="5400000" sy="-100000" algn="bl" rotWithShape="0"/>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70740" y="1"/>
            <a:ext cx="721259" cy="721259"/>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2322233189"/>
              </p:ext>
            </p:extLst>
          </p:nvPr>
        </p:nvGraphicFramePr>
        <p:xfrm>
          <a:off x="103611" y="683538"/>
          <a:ext cx="12028381" cy="5816850"/>
        </p:xfrm>
        <a:graphic>
          <a:graphicData uri="http://schemas.openxmlformats.org/presentationml/2006/ole">
            <mc:AlternateContent xmlns:mc="http://schemas.openxmlformats.org/markup-compatibility/2006">
              <mc:Choice xmlns:v="urn:schemas-microsoft-com:vml" Requires="v">
                <p:oleObj spid="_x0000_s2052" name="Worksheet" r:id="rId6" imgW="17116304" imgH="8277349" progId="Excel.Sheet.12">
                  <p:embed/>
                </p:oleObj>
              </mc:Choice>
              <mc:Fallback>
                <p:oleObj name="Worksheet" r:id="rId6" imgW="17116304" imgH="8277349" progId="Excel.Sheet.12">
                  <p:embed/>
                  <p:pic>
                    <p:nvPicPr>
                      <p:cNvPr id="0" name=""/>
                      <p:cNvPicPr/>
                      <p:nvPr/>
                    </p:nvPicPr>
                    <p:blipFill>
                      <a:blip r:embed="rId7"/>
                      <a:stretch>
                        <a:fillRect/>
                      </a:stretch>
                    </p:blipFill>
                    <p:spPr>
                      <a:xfrm>
                        <a:off x="103611" y="683538"/>
                        <a:ext cx="12028381" cy="5816850"/>
                      </a:xfrm>
                      <a:prstGeom prst="rect">
                        <a:avLst/>
                      </a:prstGeom>
                    </p:spPr>
                  </p:pic>
                </p:oleObj>
              </mc:Fallback>
            </mc:AlternateContent>
          </a:graphicData>
        </a:graphic>
      </p:graphicFrame>
    </p:spTree>
    <p:extLst>
      <p:ext uri="{BB962C8B-B14F-4D97-AF65-F5344CB8AC3E}">
        <p14:creationId xmlns:p14="http://schemas.microsoft.com/office/powerpoint/2010/main" val="96514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6" name="Title 1">
            <a:extLst>
              <a:ext uri="{FF2B5EF4-FFF2-40B4-BE49-F238E27FC236}">
                <a16:creationId xmlns="" xmlns:a16="http://schemas.microsoft.com/office/drawing/2014/main" id="{D993BE3D-851B-4499-888E-84F7CF444819}"/>
              </a:ext>
            </a:extLst>
          </p:cNvPr>
          <p:cNvSpPr>
            <a:spLocks noGrp="1"/>
          </p:cNvSpPr>
          <p:nvPr>
            <p:ph type="title"/>
          </p:nvPr>
        </p:nvSpPr>
        <p:spPr>
          <a:xfrm>
            <a:off x="1141413" y="253672"/>
            <a:ext cx="9905998" cy="1478570"/>
          </a:xfrm>
          <a:noFill/>
        </p:spPr>
        <p:txBody>
          <a:bodyPr/>
          <a:lstStyle/>
          <a:p>
            <a:pPr algn="ctr"/>
            <a:r>
              <a:rPr lang="en-US" dirty="0">
                <a:solidFill>
                  <a:schemeClr val="bg1"/>
                </a:solidFill>
              </a:rPr>
              <a:t>resources</a:t>
            </a:r>
          </a:p>
        </p:txBody>
      </p:sp>
      <p:sp>
        <p:nvSpPr>
          <p:cNvPr id="7" name="Content Placeholder 2">
            <a:extLst>
              <a:ext uri="{FF2B5EF4-FFF2-40B4-BE49-F238E27FC236}">
                <a16:creationId xmlns="" xmlns:a16="http://schemas.microsoft.com/office/drawing/2014/main" id="{581DAD7C-FC86-44BE-BE13-F05573D2D926}"/>
              </a:ext>
            </a:extLst>
          </p:cNvPr>
          <p:cNvSpPr>
            <a:spLocks noGrp="1"/>
          </p:cNvSpPr>
          <p:nvPr>
            <p:ph idx="1"/>
          </p:nvPr>
        </p:nvSpPr>
        <p:spPr>
          <a:xfrm>
            <a:off x="1141412" y="2249487"/>
            <a:ext cx="9905999" cy="3541714"/>
          </a:xfrm>
        </p:spPr>
        <p:txBody>
          <a:bodyPr>
            <a:normAutofit/>
          </a:bodyPr>
          <a:lstStyle/>
          <a:p>
            <a:pPr marL="0" indent="0">
              <a:buNone/>
            </a:pPr>
            <a:r>
              <a:rPr lang="en-US" dirty="0">
                <a:solidFill>
                  <a:schemeClr val="bg1"/>
                </a:solidFill>
                <a:hlinkClick r:id="rId5"/>
              </a:rPr>
              <a:t>http://www.ni.com/first</a:t>
            </a:r>
            <a:endParaRPr lang="en-US" dirty="0">
              <a:solidFill>
                <a:schemeClr val="bg1"/>
              </a:solidFill>
            </a:endParaRPr>
          </a:p>
          <a:p>
            <a:pPr marL="0" indent="0">
              <a:buNone/>
            </a:pPr>
            <a:r>
              <a:rPr lang="en-US" dirty="0">
                <a:solidFill>
                  <a:schemeClr val="bg1"/>
                </a:solidFill>
                <a:hlinkClick r:id="rId6"/>
              </a:rPr>
              <a:t>https://www.firstinspires.org/resource-library/frc</a:t>
            </a:r>
            <a:endParaRPr lang="en-US" dirty="0">
              <a:solidFill>
                <a:schemeClr val="bg1"/>
              </a:solidFill>
            </a:endParaRPr>
          </a:p>
          <a:p>
            <a:pPr marL="0" indent="0">
              <a:buNone/>
            </a:pPr>
            <a:r>
              <a:rPr lang="en-US" dirty="0">
                <a:solidFill>
                  <a:schemeClr val="bg1"/>
                </a:solidFill>
                <a:hlinkClick r:id="rId7"/>
              </a:rPr>
              <a:t>http://www.chiefdelphi.com</a:t>
            </a:r>
            <a:endParaRPr lang="en-US" dirty="0">
              <a:solidFill>
                <a:schemeClr val="bg1"/>
              </a:solidFill>
            </a:endParaRPr>
          </a:p>
          <a:p>
            <a:pPr marL="0" indent="0">
              <a:buNone/>
            </a:pPr>
            <a:r>
              <a:rPr lang="en-US" dirty="0">
                <a:solidFill>
                  <a:schemeClr val="bg1"/>
                </a:solidFill>
              </a:rPr>
              <a:t>	Technical&gt;Programming&gt;LabVIEW</a:t>
            </a:r>
          </a:p>
          <a:p>
            <a:pPr marL="0" indent="0">
              <a:buNone/>
            </a:pPr>
            <a:endParaRPr lang="en-US" dirty="0">
              <a:solidFill>
                <a:schemeClr val="bg1"/>
              </a:solidFill>
            </a:endParaRPr>
          </a:p>
        </p:txBody>
      </p:sp>
    </p:spTree>
    <p:extLst>
      <p:ext uri="{BB962C8B-B14F-4D97-AF65-F5344CB8AC3E}">
        <p14:creationId xmlns:p14="http://schemas.microsoft.com/office/powerpoint/2010/main" val="23524141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6" name="Title 1">
            <a:extLst>
              <a:ext uri="{FF2B5EF4-FFF2-40B4-BE49-F238E27FC236}">
                <a16:creationId xmlns="" xmlns:a16="http://schemas.microsoft.com/office/drawing/2014/main" id="{D993BE3D-851B-4499-888E-84F7CF444819}"/>
              </a:ext>
            </a:extLst>
          </p:cNvPr>
          <p:cNvSpPr>
            <a:spLocks noGrp="1"/>
          </p:cNvSpPr>
          <p:nvPr>
            <p:ph type="title"/>
          </p:nvPr>
        </p:nvSpPr>
        <p:spPr>
          <a:xfrm>
            <a:off x="1141413" y="253672"/>
            <a:ext cx="9905998" cy="1478570"/>
          </a:xfrm>
          <a:noFill/>
        </p:spPr>
        <p:txBody>
          <a:bodyPr/>
          <a:lstStyle/>
          <a:p>
            <a:pPr algn="ctr"/>
            <a:r>
              <a:rPr lang="en-US" dirty="0" smtClean="0">
                <a:solidFill>
                  <a:schemeClr val="bg1"/>
                </a:solidFill>
              </a:rPr>
              <a:t>LABVIEW tutorials</a:t>
            </a:r>
            <a:endParaRPr lang="en-US" dirty="0">
              <a:solidFill>
                <a:schemeClr val="bg1"/>
              </a:solidFill>
            </a:endParaRPr>
          </a:p>
        </p:txBody>
      </p:sp>
      <p:sp>
        <p:nvSpPr>
          <p:cNvPr id="7" name="Content Placeholder 2">
            <a:extLst>
              <a:ext uri="{FF2B5EF4-FFF2-40B4-BE49-F238E27FC236}">
                <a16:creationId xmlns="" xmlns:a16="http://schemas.microsoft.com/office/drawing/2014/main" id="{581DAD7C-FC86-44BE-BE13-F05573D2D926}"/>
              </a:ext>
            </a:extLst>
          </p:cNvPr>
          <p:cNvSpPr>
            <a:spLocks noGrp="1"/>
          </p:cNvSpPr>
          <p:nvPr>
            <p:ph idx="1"/>
          </p:nvPr>
        </p:nvSpPr>
        <p:spPr>
          <a:xfrm>
            <a:off x="1141412" y="2249487"/>
            <a:ext cx="10600933" cy="3541714"/>
          </a:xfrm>
        </p:spPr>
        <p:txBody>
          <a:bodyPr>
            <a:normAutofit/>
          </a:bodyPr>
          <a:lstStyle/>
          <a:p>
            <a:pPr marL="0" indent="0">
              <a:buNone/>
            </a:pPr>
            <a:r>
              <a:rPr lang="en-US" dirty="0">
                <a:solidFill>
                  <a:schemeClr val="bg1"/>
                </a:solidFill>
                <a:hlinkClick r:id="rId5"/>
              </a:rPr>
              <a:t>Getting Started with LabVIEW</a:t>
            </a:r>
            <a:endParaRPr lang="en-US" dirty="0">
              <a:solidFill>
                <a:schemeClr val="bg1"/>
              </a:solidFill>
            </a:endParaRPr>
          </a:p>
          <a:p>
            <a:pPr marL="0" indent="0">
              <a:buNone/>
            </a:pPr>
            <a:r>
              <a:rPr lang="en-US" dirty="0">
                <a:solidFill>
                  <a:schemeClr val="bg1"/>
                </a:solidFill>
                <a:hlinkClick r:id="rId6"/>
              </a:rPr>
              <a:t>FRC LabVIEW Tutorial</a:t>
            </a:r>
            <a:endParaRPr lang="en-US" dirty="0">
              <a:solidFill>
                <a:schemeClr val="bg1"/>
              </a:solidFill>
            </a:endParaRPr>
          </a:p>
          <a:p>
            <a:pPr marL="0" indent="0">
              <a:buNone/>
            </a:pPr>
            <a:r>
              <a:rPr lang="en-US" dirty="0" smtClean="0">
                <a:solidFill>
                  <a:schemeClr val="bg1"/>
                </a:solidFill>
                <a:hlinkClick r:id="rId7"/>
              </a:rPr>
              <a:t>Fundamentals </a:t>
            </a:r>
            <a:r>
              <a:rPr lang="en-US" dirty="0">
                <a:solidFill>
                  <a:schemeClr val="bg1"/>
                </a:solidFill>
                <a:hlinkClick r:id="rId7"/>
              </a:rPr>
              <a:t>of LabVIEW for FRC - Episode </a:t>
            </a:r>
            <a:r>
              <a:rPr lang="en-US" dirty="0" smtClean="0">
                <a:solidFill>
                  <a:schemeClr val="bg1"/>
                </a:solidFill>
                <a:hlinkClick r:id="rId7"/>
              </a:rPr>
              <a:t>1</a:t>
            </a:r>
            <a:endParaRPr lang="en-US" dirty="0" smtClean="0">
              <a:solidFill>
                <a:schemeClr val="bg1"/>
              </a:solidFill>
            </a:endParaRPr>
          </a:p>
          <a:p>
            <a:pPr marL="0" indent="0">
              <a:buNone/>
            </a:pPr>
            <a:r>
              <a:rPr lang="en-US" dirty="0" smtClean="0">
                <a:solidFill>
                  <a:schemeClr val="bg1"/>
                </a:solidFill>
                <a:hlinkClick r:id="rId8"/>
              </a:rPr>
              <a:t>Fundamentals </a:t>
            </a:r>
            <a:r>
              <a:rPr lang="en-US" dirty="0">
                <a:solidFill>
                  <a:schemeClr val="bg1"/>
                </a:solidFill>
                <a:hlinkClick r:id="rId8"/>
              </a:rPr>
              <a:t>of LabVIEW for FRC: Episode 2 - Vision and Control</a:t>
            </a:r>
            <a:endParaRPr lang="en-US" dirty="0">
              <a:solidFill>
                <a:schemeClr val="bg1"/>
              </a:solidFill>
            </a:endParaRPr>
          </a:p>
          <a:p>
            <a:pPr marL="0" indent="0">
              <a:buNone/>
            </a:pPr>
            <a:r>
              <a:rPr lang="en-US" dirty="0" smtClean="0">
                <a:solidFill>
                  <a:schemeClr val="bg1"/>
                </a:solidFill>
                <a:hlinkClick r:id="rId9"/>
              </a:rPr>
              <a:t>Fundamentals </a:t>
            </a:r>
            <a:r>
              <a:rPr lang="en-US" dirty="0">
                <a:solidFill>
                  <a:schemeClr val="bg1"/>
                </a:solidFill>
                <a:hlinkClick r:id="rId9"/>
              </a:rPr>
              <a:t>of LabVIEW for FRC: Episode 3 - Command and Control Architecture</a:t>
            </a: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13778190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6" name="Picture 5">
            <a:extLst>
              <a:ext uri="{FF2B5EF4-FFF2-40B4-BE49-F238E27FC236}">
                <a16:creationId xmlns="" xmlns:a16="http://schemas.microsoft.com/office/drawing/2014/main" id="{683330A0-84C4-490A-B9DA-1854FF260877}"/>
              </a:ext>
            </a:extLst>
          </p:cNvPr>
          <p:cNvPicPr>
            <a:picLocks noChangeAspect="1"/>
          </p:cNvPicPr>
          <p:nvPr/>
        </p:nvPicPr>
        <p:blipFill rotWithShape="1">
          <a:blip r:embed="rId4"/>
          <a:srcRect l="16961" t="23754" r="22000" b="28016"/>
          <a:stretch/>
        </p:blipFill>
        <p:spPr>
          <a:xfrm>
            <a:off x="711965" y="1793631"/>
            <a:ext cx="10768070" cy="4030394"/>
          </a:xfrm>
          <a:prstGeom prst="rect">
            <a:avLst/>
          </a:prstGeom>
        </p:spPr>
      </p:pic>
    </p:spTree>
    <p:extLst>
      <p:ext uri="{BB962C8B-B14F-4D97-AF65-F5344CB8AC3E}">
        <p14:creationId xmlns:p14="http://schemas.microsoft.com/office/powerpoint/2010/main" val="28794030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616" y="2004876"/>
            <a:ext cx="5398531" cy="3559901"/>
          </a:xfrm>
          <a:prstGeom prst="rect">
            <a:avLst/>
          </a:prstGeom>
        </p:spPr>
      </p:pic>
    </p:spTree>
    <p:extLst>
      <p:ext uri="{BB962C8B-B14F-4D97-AF65-F5344CB8AC3E}">
        <p14:creationId xmlns:p14="http://schemas.microsoft.com/office/powerpoint/2010/main" val="28855996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1008"/>
            <a:ext cx="9905998" cy="1478570"/>
          </a:xfrm>
        </p:spPr>
        <p:txBody>
          <a:bodyPr/>
          <a:lstStyle/>
          <a:p>
            <a:pPr algn="ctr"/>
            <a:r>
              <a:rPr lang="en-US" dirty="0" smtClean="0">
                <a:solidFill>
                  <a:schemeClr val="bg1"/>
                </a:solidFill>
              </a:rPr>
              <a:t>Install Labview and tools</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888"/>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pic>
        <p:nvPicPr>
          <p:cNvPr id="8" name="Picture 7"/>
          <p:cNvPicPr>
            <a:picLocks noChangeAspect="1"/>
          </p:cNvPicPr>
          <p:nvPr/>
        </p:nvPicPr>
        <p:blipFill>
          <a:blip r:embed="rId4"/>
          <a:stretch>
            <a:fillRect/>
          </a:stretch>
        </p:blipFill>
        <p:spPr>
          <a:xfrm>
            <a:off x="2647157" y="999887"/>
            <a:ext cx="6667500" cy="5781675"/>
          </a:xfrm>
          <a:prstGeom prst="rect">
            <a:avLst/>
          </a:prstGeom>
        </p:spPr>
      </p:pic>
      <p:sp>
        <p:nvSpPr>
          <p:cNvPr id="9" name="TextBox 8"/>
          <p:cNvSpPr txBox="1"/>
          <p:nvPr/>
        </p:nvSpPr>
        <p:spPr>
          <a:xfrm>
            <a:off x="615636" y="2091350"/>
            <a:ext cx="1892174" cy="2585323"/>
          </a:xfrm>
          <a:prstGeom prst="rect">
            <a:avLst/>
          </a:prstGeom>
          <a:noFill/>
        </p:spPr>
        <p:txBody>
          <a:bodyPr wrap="square" rtlCol="0">
            <a:spAutoFit/>
          </a:bodyPr>
          <a:lstStyle/>
          <a:p>
            <a:r>
              <a:rPr lang="en-US" dirty="0" smtClean="0">
                <a:solidFill>
                  <a:schemeClr val="bg1"/>
                </a:solidFill>
              </a:rPr>
              <a:t>Once LabVIEW and the FRC Game</a:t>
            </a:r>
            <a:r>
              <a:rPr lang="en-US" dirty="0">
                <a:solidFill>
                  <a:schemeClr val="bg1"/>
                </a:solidFill>
              </a:rPr>
              <a:t> </a:t>
            </a:r>
            <a:r>
              <a:rPr lang="en-US" dirty="0" smtClean="0">
                <a:solidFill>
                  <a:schemeClr val="bg1"/>
                </a:solidFill>
              </a:rPr>
              <a:t>Tools are installed, when LabVIEW</a:t>
            </a:r>
            <a:r>
              <a:rPr lang="en-US" dirty="0">
                <a:solidFill>
                  <a:schemeClr val="bg1"/>
                </a:solidFill>
              </a:rPr>
              <a:t> </a:t>
            </a:r>
            <a:r>
              <a:rPr lang="en-US" dirty="0" smtClean="0">
                <a:solidFill>
                  <a:schemeClr val="bg1"/>
                </a:solidFill>
              </a:rPr>
              <a:t>starts up it should look like this </a:t>
            </a:r>
            <a:r>
              <a:rPr lang="en-US" dirty="0" smtClean="0">
                <a:solidFill>
                  <a:schemeClr val="bg1"/>
                </a:solidFill>
                <a:sym typeface="Wingdings" panose="05000000000000000000" pitchFamily="2" charset="2"/>
              </a:rPr>
              <a:t></a:t>
            </a:r>
          </a:p>
          <a:p>
            <a:endParaRPr lang="en-US" dirty="0" smtClean="0">
              <a:solidFill>
                <a:schemeClr val="bg1"/>
              </a:solidFill>
            </a:endParaRPr>
          </a:p>
          <a:p>
            <a:endParaRPr lang="en-US" dirty="0" smtClean="0">
              <a:solidFill>
                <a:schemeClr val="bg1"/>
              </a:solidFill>
            </a:endParaRPr>
          </a:p>
        </p:txBody>
      </p:sp>
    </p:spTree>
    <p:extLst>
      <p:ext uri="{BB962C8B-B14F-4D97-AF65-F5344CB8AC3E}">
        <p14:creationId xmlns:p14="http://schemas.microsoft.com/office/powerpoint/2010/main" val="4194363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743200" cy="1371600"/>
          </a:xfrm>
          <a:prstGeom prst="rect">
            <a:avLst/>
          </a:prstGeom>
          <a:effectLst>
            <a:reflection stA="0" endPos="65000" dist="508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1"/>
            <a:ext cx="1371600" cy="1371600"/>
          </a:xfrm>
          <a:prstGeom prst="rect">
            <a:avLst/>
          </a:prstGeom>
        </p:spPr>
      </p:pic>
      <p:sp>
        <p:nvSpPr>
          <p:cNvPr id="6" name="Title 1">
            <a:extLst>
              <a:ext uri="{FF2B5EF4-FFF2-40B4-BE49-F238E27FC236}">
                <a16:creationId xmlns="" xmlns:a16="http://schemas.microsoft.com/office/drawing/2014/main" id="{D993BE3D-851B-4499-888E-84F7CF444819}"/>
              </a:ext>
            </a:extLst>
          </p:cNvPr>
          <p:cNvSpPr>
            <a:spLocks noGrp="1"/>
          </p:cNvSpPr>
          <p:nvPr>
            <p:ph type="title"/>
          </p:nvPr>
        </p:nvSpPr>
        <p:spPr>
          <a:xfrm>
            <a:off x="1105199" y="81656"/>
            <a:ext cx="9905998" cy="633568"/>
          </a:xfrm>
          <a:noFill/>
        </p:spPr>
        <p:txBody>
          <a:bodyPr/>
          <a:lstStyle/>
          <a:p>
            <a:pPr algn="ctr"/>
            <a:r>
              <a:rPr lang="en-US" dirty="0" smtClean="0">
                <a:solidFill>
                  <a:schemeClr val="bg1"/>
                </a:solidFill>
              </a:rPr>
              <a:t>LABVIEW tutorials</a:t>
            </a:r>
            <a:endParaRPr lang="en-US" dirty="0">
              <a:solidFill>
                <a:schemeClr val="bg1"/>
              </a:solidFill>
            </a:endParaRPr>
          </a:p>
        </p:txBody>
      </p:sp>
      <p:pic>
        <p:nvPicPr>
          <p:cNvPr id="3" name="Picture 2"/>
          <p:cNvPicPr>
            <a:picLocks noChangeAspect="1"/>
          </p:cNvPicPr>
          <p:nvPr/>
        </p:nvPicPr>
        <p:blipFill>
          <a:blip r:embed="rId5"/>
          <a:stretch>
            <a:fillRect/>
          </a:stretch>
        </p:blipFill>
        <p:spPr>
          <a:xfrm>
            <a:off x="2925213" y="992957"/>
            <a:ext cx="6667500" cy="5781675"/>
          </a:xfrm>
          <a:prstGeom prst="rect">
            <a:avLst/>
          </a:prstGeom>
        </p:spPr>
      </p:pic>
      <p:sp>
        <p:nvSpPr>
          <p:cNvPr id="8" name="TextBox 7"/>
          <p:cNvSpPr txBox="1"/>
          <p:nvPr/>
        </p:nvSpPr>
        <p:spPr>
          <a:xfrm>
            <a:off x="615636" y="2091350"/>
            <a:ext cx="1892174" cy="2585323"/>
          </a:xfrm>
          <a:prstGeom prst="rect">
            <a:avLst/>
          </a:prstGeom>
          <a:noFill/>
        </p:spPr>
        <p:txBody>
          <a:bodyPr wrap="square" rtlCol="0">
            <a:spAutoFit/>
          </a:bodyPr>
          <a:lstStyle/>
          <a:p>
            <a:r>
              <a:rPr lang="en-US" dirty="0" smtClean="0">
                <a:solidFill>
                  <a:schemeClr val="bg1"/>
                </a:solidFill>
              </a:rPr>
              <a:t>You can access all the tutorials listed here from the Tutorials tab. </a:t>
            </a:r>
            <a:endParaRPr lang="en-US" dirty="0">
              <a:solidFill>
                <a:schemeClr val="bg1"/>
              </a:solidFill>
            </a:endParaRPr>
          </a:p>
          <a:p>
            <a:r>
              <a:rPr lang="en-US" dirty="0" smtClean="0">
                <a:solidFill>
                  <a:schemeClr val="bg1"/>
                </a:solidFill>
                <a:sym typeface="Wingdings" panose="05000000000000000000" pitchFamily="2" charset="2"/>
              </a:rPr>
              <a:t>The tutorials are quick and to the point.</a:t>
            </a:r>
          </a:p>
          <a:p>
            <a:endParaRPr lang="en-US" dirty="0" smtClean="0">
              <a:solidFill>
                <a:schemeClr val="bg1"/>
              </a:solidFill>
            </a:endParaRPr>
          </a:p>
          <a:p>
            <a:endParaRPr lang="en-US" dirty="0" smtClean="0">
              <a:solidFill>
                <a:schemeClr val="bg1"/>
              </a:solidFill>
            </a:endParaRPr>
          </a:p>
        </p:txBody>
      </p:sp>
    </p:spTree>
    <p:extLst>
      <p:ext uri="{BB962C8B-B14F-4D97-AF65-F5344CB8AC3E}">
        <p14:creationId xmlns:p14="http://schemas.microsoft.com/office/powerpoint/2010/main" val="17384549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9331</TotalTime>
  <Words>1119</Words>
  <Application>Microsoft Office PowerPoint</Application>
  <PresentationFormat>Widescreen</PresentationFormat>
  <Paragraphs>248</Paragraphs>
  <Slides>76</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5" baseType="lpstr">
      <vt:lpstr>Arial</vt:lpstr>
      <vt:lpstr>Calibri</vt:lpstr>
      <vt:lpstr>Courier New</vt:lpstr>
      <vt:lpstr>Trebuchet MS</vt:lpstr>
      <vt:lpstr>Tw Cen MT</vt:lpstr>
      <vt:lpstr>Verdana</vt:lpstr>
      <vt:lpstr>Wingdings</vt:lpstr>
      <vt:lpstr>Circuit</vt:lpstr>
      <vt:lpstr>Microsoft Excel Worksheet</vt:lpstr>
      <vt:lpstr>FRC 1159 Software team tasks</vt:lpstr>
      <vt:lpstr>Tasks</vt:lpstr>
      <vt:lpstr>Learn Labview</vt:lpstr>
      <vt:lpstr>Install Labview and tools</vt:lpstr>
      <vt:lpstr>Install Labview and tools</vt:lpstr>
      <vt:lpstr>Install Labview and tools</vt:lpstr>
      <vt:lpstr>Install Labview and tools</vt:lpstr>
      <vt:lpstr>Install Labview and tools</vt:lpstr>
      <vt:lpstr>LABVIEW tutorials</vt:lpstr>
      <vt:lpstr>LABVIEW tutorials</vt:lpstr>
      <vt:lpstr>Useful links</vt:lpstr>
      <vt:lpstr>Learn to Program the robot</vt:lpstr>
      <vt:lpstr>Hardware &amp; software overview</vt:lpstr>
      <vt:lpstr>Frc labview programming</vt:lpstr>
      <vt:lpstr>Frc labview programming</vt:lpstr>
      <vt:lpstr>FRC WPI Robotics Library Overview  </vt:lpstr>
      <vt:lpstr>Programming motor control</vt:lpstr>
      <vt:lpstr>Programming motor control</vt:lpstr>
      <vt:lpstr>Programming motor control</vt:lpstr>
      <vt:lpstr>Programming motor control</vt:lpstr>
      <vt:lpstr>Drive motors</vt:lpstr>
      <vt:lpstr>Drive motors – Initialize motors</vt:lpstr>
      <vt:lpstr>Drive motors – control Motors</vt:lpstr>
      <vt:lpstr>Drive motors – close motors</vt:lpstr>
      <vt:lpstr>Other motors</vt:lpstr>
      <vt:lpstr>Other motors - initialize</vt:lpstr>
      <vt:lpstr>Other motors – Use it</vt:lpstr>
      <vt:lpstr>Other motors – example</vt:lpstr>
      <vt:lpstr>Other motors – close</vt:lpstr>
      <vt:lpstr>Joysticks</vt:lpstr>
      <vt:lpstr>Joysticks - initialize</vt:lpstr>
      <vt:lpstr>Joysticks – Assign buttons</vt:lpstr>
      <vt:lpstr>Joysticks – Driver station</vt:lpstr>
      <vt:lpstr>Joysticks – Assign buttons</vt:lpstr>
      <vt:lpstr>Joysticks – Assign buttons</vt:lpstr>
      <vt:lpstr>Joysticks – Read joystick values</vt:lpstr>
      <vt:lpstr>Joysticks</vt:lpstr>
      <vt:lpstr>Joysticks – close joystick</vt:lpstr>
      <vt:lpstr>Camera</vt:lpstr>
      <vt:lpstr>sensors</vt:lpstr>
      <vt:lpstr>Setting up the robot radio</vt:lpstr>
      <vt:lpstr>Setting up the robot radio</vt:lpstr>
      <vt:lpstr>Download the robot radio tool</vt:lpstr>
      <vt:lpstr>robot radio description</vt:lpstr>
      <vt:lpstr>Wiring the robot radio</vt:lpstr>
      <vt:lpstr>Setting up the robot radio</vt:lpstr>
      <vt:lpstr>Setting up the robot radio</vt:lpstr>
      <vt:lpstr>Imaging the roborio</vt:lpstr>
      <vt:lpstr>PowerPoint Presentation</vt:lpstr>
      <vt:lpstr>Imaging the roborio</vt:lpstr>
      <vt:lpstr>Imaging the roborio</vt:lpstr>
      <vt:lpstr>Imaging the roborio</vt:lpstr>
      <vt:lpstr>PowerPoint Presentation</vt:lpstr>
      <vt:lpstr>PowerPoint Presentation</vt:lpstr>
      <vt:lpstr>PowerPoint Presentation</vt:lpstr>
      <vt:lpstr>Program the motor controllers</vt:lpstr>
      <vt:lpstr>template</vt:lpstr>
      <vt:lpstr>Make a robot program build</vt:lpstr>
      <vt:lpstr>template</vt:lpstr>
      <vt:lpstr>template</vt:lpstr>
      <vt:lpstr>template</vt:lpstr>
      <vt:lpstr>template</vt:lpstr>
      <vt:lpstr>template</vt:lpstr>
      <vt:lpstr>template</vt:lpstr>
      <vt:lpstr>template</vt:lpstr>
      <vt:lpstr>Deploy the robot program build</vt:lpstr>
      <vt:lpstr>template</vt:lpstr>
      <vt:lpstr>Learn to use github</vt:lpstr>
      <vt:lpstr>Github</vt:lpstr>
      <vt:lpstr>Template section divider</vt:lpstr>
      <vt:lpstr>Team’s progress</vt:lpstr>
      <vt:lpstr>Software team’s progress</vt:lpstr>
      <vt:lpstr>resources</vt:lpstr>
      <vt:lpstr>LABVIEW tutorials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Nelson Garzon</dc:creator>
  <cp:lastModifiedBy>Nelson Garzon</cp:lastModifiedBy>
  <cp:revision>95</cp:revision>
  <dcterms:created xsi:type="dcterms:W3CDTF">2018-10-27T23:25:20Z</dcterms:created>
  <dcterms:modified xsi:type="dcterms:W3CDTF">2021-12-07T16:37:56Z</dcterms:modified>
</cp:coreProperties>
</file>